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handoutMasterIdLst>
    <p:handoutMasterId r:id="rId42"/>
  </p:handoutMasterIdLst>
  <p:sldIdLst>
    <p:sldId id="256" r:id="rId3"/>
    <p:sldId id="257" r:id="rId4"/>
    <p:sldId id="258" r:id="rId5"/>
    <p:sldId id="266" r:id="rId6"/>
    <p:sldId id="262" r:id="rId7"/>
    <p:sldId id="261" r:id="rId8"/>
    <p:sldId id="268" r:id="rId9"/>
    <p:sldId id="267" r:id="rId10"/>
    <p:sldId id="270" r:id="rId11"/>
    <p:sldId id="259" r:id="rId12"/>
    <p:sldId id="328" r:id="rId13"/>
    <p:sldId id="336" r:id="rId14"/>
    <p:sldId id="329" r:id="rId15"/>
    <p:sldId id="334" r:id="rId16"/>
    <p:sldId id="362" r:id="rId17"/>
    <p:sldId id="331" r:id="rId18"/>
    <p:sldId id="302" r:id="rId19"/>
    <p:sldId id="330" r:id="rId20"/>
    <p:sldId id="275" r:id="rId21"/>
    <p:sldId id="285" r:id="rId22"/>
    <p:sldId id="291" r:id="rId23"/>
    <p:sldId id="289" r:id="rId24"/>
    <p:sldId id="287" r:id="rId25"/>
    <p:sldId id="283" r:id="rId26"/>
    <p:sldId id="292" r:id="rId27"/>
    <p:sldId id="293" r:id="rId28"/>
    <p:sldId id="294" r:id="rId29"/>
    <p:sldId id="333" r:id="rId30"/>
    <p:sldId id="279" r:id="rId31"/>
    <p:sldId id="305" r:id="rId32"/>
    <p:sldId id="280" r:id="rId33"/>
    <p:sldId id="307" r:id="rId34"/>
    <p:sldId id="281" r:id="rId35"/>
    <p:sldId id="306" r:id="rId36"/>
    <p:sldId id="308" r:id="rId37"/>
    <p:sldId id="309" r:id="rId38"/>
    <p:sldId id="310" r:id="rId39"/>
    <p:sldId id="282" r:id="rId4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æ·±è²æ ·å¼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88"/>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notesMaster" Target="notesMasters/notesMaster1.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107315" y="1322705"/>
            <a:ext cx="11931650" cy="2186940"/>
          </a:xfrm>
        </p:spPr>
        <p:txBody>
          <a:bodyPr>
            <a:normAutofit/>
          </a:bodyPr>
          <a:p>
            <a:r>
              <a:rPr lang="en-US" altLang="en-GB"/>
              <a:t>DATA VISUALIZATION IN R </a:t>
            </a:r>
            <a:endParaRPr lang="en-US" altLang="en-GB"/>
          </a:p>
        </p:txBody>
      </p:sp>
      <p:sp>
        <p:nvSpPr>
          <p:cNvPr id="3" name="Subtitle 2"/>
          <p:cNvSpPr>
            <a:spLocks noGrp="1"/>
          </p:cNvSpPr>
          <p:nvPr>
            <p:ph type="subTitle" idx="1"/>
          </p:nvPr>
        </p:nvSpPr>
        <p:spPr/>
        <p:txBody>
          <a:bodyPr/>
          <a:p>
            <a:r>
              <a:rPr lang="en-US" altLang="en-GB"/>
              <a:t>Nguyen Minh H</a:t>
            </a:r>
            <a:r>
              <a:rPr lang="en-US" altLang="en-US"/>
              <a:t>oang</a:t>
            </a:r>
            <a:endParaRPr lang="en-US" altLang="en-US"/>
          </a:p>
          <a:p>
            <a:r>
              <a:rPr lang="en-US" altLang="en-US"/>
              <a:t>29/07/2023</a:t>
            </a:r>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12065" y="167005"/>
            <a:ext cx="12240895" cy="566420"/>
          </a:xfrm>
          <a:solidFill>
            <a:schemeClr val="bg2"/>
          </a:solidFill>
        </p:spPr>
        <p:txBody>
          <a:bodyPr/>
          <a:p>
            <a:pPr algn="ctr"/>
            <a:r>
              <a:rPr lang="en-US" altLang="en-GB">
                <a:effectLst/>
                <a:latin typeface="+mn-lt"/>
                <a:cs typeface="+mn-lt"/>
              </a:rPr>
              <a:t>DATA </a:t>
            </a:r>
            <a:r>
              <a:rPr lang="en-US" altLang="en-US">
                <a:effectLst/>
                <a:latin typeface="+mn-lt"/>
                <a:cs typeface="+mn-lt"/>
              </a:rPr>
              <a:t>STRUCTURES</a:t>
            </a:r>
            <a:r>
              <a:rPr lang="en-US" altLang="en-GB">
                <a:effectLst/>
                <a:latin typeface="+mn-lt"/>
                <a:cs typeface="+mn-lt"/>
              </a:rPr>
              <a:t> IN R </a:t>
            </a:r>
            <a:endParaRPr lang="en-US" altLang="en-GB">
              <a:effectLst/>
              <a:latin typeface="+mn-lt"/>
              <a:cs typeface="+mn-lt"/>
            </a:endParaRPr>
          </a:p>
        </p:txBody>
      </p:sp>
      <p:pic>
        <p:nvPicPr>
          <p:cNvPr id="6" name="Picture 5"/>
          <p:cNvPicPr>
            <a:picLocks noChangeAspect="1"/>
          </p:cNvPicPr>
          <p:nvPr/>
        </p:nvPicPr>
        <p:blipFill>
          <a:blip r:embed="rId1"/>
          <a:stretch>
            <a:fillRect/>
          </a:stretch>
        </p:blipFill>
        <p:spPr>
          <a:xfrm>
            <a:off x="969645" y="1057275"/>
            <a:ext cx="9886950" cy="4743450"/>
          </a:xfrm>
          <a:prstGeom prst="rect">
            <a:avLst/>
          </a:prstGeom>
        </p:spPr>
      </p:pic>
      <p:sp>
        <p:nvSpPr>
          <p:cNvPr id="7" name="Text Box 6"/>
          <p:cNvSpPr txBox="1"/>
          <p:nvPr/>
        </p:nvSpPr>
        <p:spPr>
          <a:xfrm>
            <a:off x="3719830" y="6439535"/>
            <a:ext cx="8417560" cy="337185"/>
          </a:xfrm>
          <a:prstGeom prst="rect">
            <a:avLst/>
          </a:prstGeom>
          <a:noFill/>
        </p:spPr>
        <p:txBody>
          <a:bodyPr wrap="square" rtlCol="0" anchor="t">
            <a:spAutoFit/>
          </a:bodyPr>
          <a:p>
            <a:pPr algn="r"/>
            <a:r>
              <a:rPr lang="en-GB" altLang="en-US" sz="1600"/>
              <a:t>http://venus.ifca.unican.es/Rintro/dataStruct.html</a:t>
            </a:r>
            <a:endParaRPr lang="en-GB" altLang="en-US"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1"/>
          <p:cNvSpPr>
            <a:spLocks noGrp="1"/>
          </p:cNvSpPr>
          <p:nvPr/>
        </p:nvSpPr>
        <p:spPr>
          <a:xfrm>
            <a:off x="5715" y="3053715"/>
            <a:ext cx="12158980" cy="566420"/>
          </a:xfrm>
          <a:prstGeom prst="rect">
            <a:avLst/>
          </a:prstGeom>
          <a:gradFill>
            <a:gsLst>
              <a:gs pos="0">
                <a:schemeClr val="accent1">
                  <a:lumMod val="5000"/>
                  <a:lumOff val="95000"/>
                </a:schemeClr>
              </a:gs>
              <a:gs pos="100000">
                <a:schemeClr val="accent6"/>
              </a:gs>
            </a:gsLst>
            <a:path path="rect">
              <a:fillToRect l="50000" t="50000" r="50000" b="50000"/>
            </a:path>
            <a:tileRect/>
          </a:gra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effectLst/>
                <a:latin typeface="+mn-lt"/>
                <a:cs typeface="+mn-lt"/>
                <a:sym typeface="+mn-ea"/>
              </a:rPr>
              <a:t>Importing data</a:t>
            </a:r>
            <a:endParaRPr lang="en-US">
              <a:effectLst/>
              <a:latin typeface="+mn-lt"/>
              <a:cs typeface="+mn-lt"/>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nvSpPr>
        <p:spPr>
          <a:xfrm>
            <a:off x="-12065" y="167005"/>
            <a:ext cx="12188825" cy="566420"/>
          </a:xfrm>
          <a:prstGeom prst="rect">
            <a:avLst/>
          </a:prstGeom>
          <a:solidFill>
            <a:schemeClr val="bg2"/>
          </a:soli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ltLang="en-US">
                <a:effectLst/>
                <a:latin typeface="+mn-lt"/>
                <a:cs typeface="+mn-lt"/>
              </a:rPr>
              <a:t>FILE TYPES </a:t>
            </a:r>
            <a:r>
              <a:rPr lang="en-US" altLang="en-GB">
                <a:effectLst/>
                <a:latin typeface="+mn-lt"/>
                <a:cs typeface="+mn-lt"/>
              </a:rPr>
              <a:t> </a:t>
            </a:r>
            <a:endParaRPr lang="en-US" altLang="en-GB">
              <a:effectLst/>
              <a:latin typeface="+mn-lt"/>
              <a:cs typeface="+mn-lt"/>
            </a:endParaRPr>
          </a:p>
        </p:txBody>
      </p:sp>
      <p:sp>
        <p:nvSpPr>
          <p:cNvPr id="5" name="Text Box 4"/>
          <p:cNvSpPr txBox="1"/>
          <p:nvPr/>
        </p:nvSpPr>
        <p:spPr>
          <a:xfrm>
            <a:off x="185420" y="866775"/>
            <a:ext cx="11614785" cy="3291840"/>
          </a:xfrm>
          <a:prstGeom prst="rect">
            <a:avLst/>
          </a:prstGeom>
          <a:noFill/>
        </p:spPr>
        <p:txBody>
          <a:bodyPr wrap="square" rtlCol="0" anchor="t">
            <a:spAutoFit/>
          </a:bodyPr>
          <a:p>
            <a:pPr algn="just"/>
            <a:r>
              <a:rPr lang="en-US" sz="1600" b="1"/>
              <a:t>CSV </a:t>
            </a:r>
            <a:r>
              <a:rPr lang="en-US" sz="1600"/>
              <a:t>(Comma-Separated Values): CSV files are plain text files that store tabular data, with each line representing a row of data, and values separated by commas (or other delimiters). CSV is one of the most widely used formats for exchanging data between different applications because of its simplicity and compatibility.</a:t>
            </a:r>
            <a:endParaRPr lang="en-US" sz="1600"/>
          </a:p>
          <a:p>
            <a:pPr algn="just"/>
            <a:endParaRPr lang="en-US" sz="1600"/>
          </a:p>
          <a:p>
            <a:pPr algn="just"/>
            <a:r>
              <a:rPr lang="en-US" sz="1600" b="1"/>
              <a:t>TSV</a:t>
            </a:r>
            <a:r>
              <a:rPr lang="en-US" sz="1600"/>
              <a:t> (Tab-Separated Values): TSV files are similar to CSV files but use tabs as the delimiter between values instead of commas. TSV files are also plain text files and are often used when data includes commas within the values.</a:t>
            </a:r>
            <a:endParaRPr lang="en-US" sz="1600"/>
          </a:p>
          <a:p>
            <a:pPr algn="just"/>
            <a:endParaRPr lang="en-US" sz="1600"/>
          </a:p>
          <a:p>
            <a:pPr algn="just"/>
            <a:r>
              <a:rPr lang="en-US" sz="1600" b="1"/>
              <a:t>TXT</a:t>
            </a:r>
            <a:r>
              <a:rPr lang="en-US" sz="1600"/>
              <a:t> (Text File): TXT files are plain text files that do not have a standardized format for storing tabular data. They can be used to store any text-based information but do not have specific rules for structuring tabular data like CSV or TSV.</a:t>
            </a:r>
            <a:endParaRPr lang="en-US" sz="1600"/>
          </a:p>
          <a:p>
            <a:pPr algn="just"/>
            <a:endParaRPr lang="en-US" sz="1600"/>
          </a:p>
          <a:p>
            <a:pPr algn="just"/>
            <a:r>
              <a:rPr lang="en-US" sz="1600" b="1"/>
              <a:t>Excel Files</a:t>
            </a:r>
            <a:r>
              <a:rPr lang="en-US" sz="1600"/>
              <a:t> (XLS, XLSX): Microsoft Excel files that can store tabular data in multiple sheets along with formatting, formulas, and charts. XLS is the older format used by Excel versions before 2007, while XLSX is the newer XML-based format used by Excel 2007 and later.</a:t>
            </a:r>
            <a:endParaRPr lang="en-US" sz="1600"/>
          </a:p>
        </p:txBody>
      </p:sp>
      <p:pic>
        <p:nvPicPr>
          <p:cNvPr id="6" name="Picture 5"/>
          <p:cNvPicPr>
            <a:picLocks noChangeAspect="1"/>
          </p:cNvPicPr>
          <p:nvPr/>
        </p:nvPicPr>
        <p:blipFill>
          <a:blip r:embed="rId1"/>
          <a:stretch>
            <a:fillRect/>
          </a:stretch>
        </p:blipFill>
        <p:spPr>
          <a:xfrm>
            <a:off x="521970" y="4693285"/>
            <a:ext cx="1695450" cy="1066800"/>
          </a:xfrm>
          <a:prstGeom prst="rect">
            <a:avLst/>
          </a:prstGeom>
        </p:spPr>
      </p:pic>
      <p:pic>
        <p:nvPicPr>
          <p:cNvPr id="7" name="Picture 6"/>
          <p:cNvPicPr>
            <a:picLocks noChangeAspect="1"/>
          </p:cNvPicPr>
          <p:nvPr/>
        </p:nvPicPr>
        <p:blipFill>
          <a:blip r:embed="rId2"/>
          <a:stretch>
            <a:fillRect/>
          </a:stretch>
        </p:blipFill>
        <p:spPr>
          <a:xfrm>
            <a:off x="3279775" y="4693285"/>
            <a:ext cx="2362200" cy="1066800"/>
          </a:xfrm>
          <a:prstGeom prst="rect">
            <a:avLst/>
          </a:prstGeom>
        </p:spPr>
      </p:pic>
      <p:pic>
        <p:nvPicPr>
          <p:cNvPr id="8" name="Picture 7"/>
          <p:cNvPicPr>
            <a:picLocks noChangeAspect="1"/>
          </p:cNvPicPr>
          <p:nvPr/>
        </p:nvPicPr>
        <p:blipFill>
          <a:blip r:embed="rId3"/>
          <a:stretch>
            <a:fillRect/>
          </a:stretch>
        </p:blipFill>
        <p:spPr>
          <a:xfrm>
            <a:off x="6335395" y="4641850"/>
            <a:ext cx="3186430" cy="676275"/>
          </a:xfrm>
          <a:prstGeom prst="rect">
            <a:avLst/>
          </a:prstGeom>
        </p:spPr>
      </p:pic>
      <p:pic>
        <p:nvPicPr>
          <p:cNvPr id="9" name="Picture 8"/>
          <p:cNvPicPr>
            <a:picLocks noChangeAspect="1"/>
          </p:cNvPicPr>
          <p:nvPr/>
        </p:nvPicPr>
        <p:blipFill>
          <a:blip r:embed="rId4"/>
          <a:stretch>
            <a:fillRect/>
          </a:stretch>
        </p:blipFill>
        <p:spPr>
          <a:xfrm>
            <a:off x="9678035" y="4641850"/>
            <a:ext cx="2498725" cy="1358900"/>
          </a:xfrm>
          <a:prstGeom prst="rect">
            <a:avLst/>
          </a:prstGeom>
        </p:spPr>
      </p:pic>
      <p:sp>
        <p:nvSpPr>
          <p:cNvPr id="10" name="Text Box 9"/>
          <p:cNvSpPr txBox="1"/>
          <p:nvPr/>
        </p:nvSpPr>
        <p:spPr>
          <a:xfrm>
            <a:off x="1043305" y="4241800"/>
            <a:ext cx="652780" cy="368300"/>
          </a:xfrm>
          <a:prstGeom prst="rect">
            <a:avLst/>
          </a:prstGeom>
          <a:noFill/>
        </p:spPr>
        <p:txBody>
          <a:bodyPr wrap="none" rtlCol="0" anchor="t">
            <a:spAutoFit/>
          </a:bodyPr>
          <a:p>
            <a:r>
              <a:rPr lang="en-US" b="1">
                <a:sym typeface="+mn-ea"/>
              </a:rPr>
              <a:t>CSV</a:t>
            </a:r>
            <a:endParaRPr lang="en-US"/>
          </a:p>
        </p:txBody>
      </p:sp>
      <p:sp>
        <p:nvSpPr>
          <p:cNvPr id="11" name="Text Box 10"/>
          <p:cNvSpPr txBox="1"/>
          <p:nvPr/>
        </p:nvSpPr>
        <p:spPr>
          <a:xfrm>
            <a:off x="3975735" y="4241800"/>
            <a:ext cx="627380" cy="368300"/>
          </a:xfrm>
          <a:prstGeom prst="rect">
            <a:avLst/>
          </a:prstGeom>
          <a:noFill/>
        </p:spPr>
        <p:txBody>
          <a:bodyPr wrap="none" rtlCol="0" anchor="t">
            <a:spAutoFit/>
          </a:bodyPr>
          <a:p>
            <a:r>
              <a:rPr lang="en-US" b="1">
                <a:sym typeface="+mn-ea"/>
              </a:rPr>
              <a:t>TSV</a:t>
            </a:r>
            <a:endParaRPr lang="en-US"/>
          </a:p>
        </p:txBody>
      </p:sp>
      <p:sp>
        <p:nvSpPr>
          <p:cNvPr id="12" name="Text Box 11"/>
          <p:cNvSpPr txBox="1"/>
          <p:nvPr/>
        </p:nvSpPr>
        <p:spPr>
          <a:xfrm>
            <a:off x="9327515" y="4241800"/>
            <a:ext cx="678180" cy="368300"/>
          </a:xfrm>
          <a:prstGeom prst="rect">
            <a:avLst/>
          </a:prstGeom>
          <a:noFill/>
        </p:spPr>
        <p:txBody>
          <a:bodyPr wrap="none" rtlCol="0" anchor="t">
            <a:spAutoFit/>
          </a:bodyPr>
          <a:p>
            <a:r>
              <a:rPr lang="en-US" b="1">
                <a:sym typeface="+mn-ea"/>
              </a:rPr>
              <a:t>TXT</a:t>
            </a:r>
            <a:r>
              <a:rPr lang="en-US">
                <a:sym typeface="+mn-ea"/>
              </a:rPr>
              <a:t> </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12065" y="167005"/>
            <a:ext cx="12188825" cy="566420"/>
          </a:xfrm>
          <a:solidFill>
            <a:schemeClr val="bg2"/>
          </a:solidFill>
        </p:spPr>
        <p:txBody>
          <a:bodyPr/>
          <a:p>
            <a:pPr algn="ctr"/>
            <a:r>
              <a:rPr lang="en-US" altLang="en-US">
                <a:effectLst/>
                <a:latin typeface="+mn-lt"/>
                <a:cs typeface="+mn-lt"/>
              </a:rPr>
              <a:t>READ SINGLE FILE</a:t>
            </a:r>
            <a:r>
              <a:rPr lang="en-US" altLang="en-GB">
                <a:effectLst/>
                <a:latin typeface="+mn-lt"/>
                <a:cs typeface="+mn-lt"/>
              </a:rPr>
              <a:t> IN R </a:t>
            </a:r>
            <a:endParaRPr lang="en-US" altLang="en-GB">
              <a:effectLst/>
              <a:latin typeface="+mn-lt"/>
              <a:cs typeface="+mn-lt"/>
            </a:endParaRPr>
          </a:p>
        </p:txBody>
      </p:sp>
      <p:sp>
        <p:nvSpPr>
          <p:cNvPr id="6" name="Text Box 5"/>
          <p:cNvSpPr txBox="1"/>
          <p:nvPr/>
        </p:nvSpPr>
        <p:spPr>
          <a:xfrm>
            <a:off x="-12065" y="1028700"/>
            <a:ext cx="6183630" cy="368300"/>
          </a:xfrm>
          <a:prstGeom prst="rect">
            <a:avLst/>
          </a:prstGeom>
          <a:noFill/>
        </p:spPr>
        <p:txBody>
          <a:bodyPr wrap="square" rtlCol="0" anchor="t">
            <a:spAutoFit/>
          </a:bodyPr>
          <a:p>
            <a:r>
              <a:rPr lang="en-GB" altLang="en-US" b="1"/>
              <a:t>Importing a CSV file in R</a:t>
            </a:r>
            <a:endParaRPr lang="en-GB" altLang="en-US" b="1"/>
          </a:p>
        </p:txBody>
      </p:sp>
      <p:sp>
        <p:nvSpPr>
          <p:cNvPr id="7" name="Text Box 6"/>
          <p:cNvSpPr txBox="1"/>
          <p:nvPr/>
        </p:nvSpPr>
        <p:spPr>
          <a:xfrm>
            <a:off x="1049020" y="1601470"/>
            <a:ext cx="6035040" cy="368300"/>
          </a:xfrm>
          <a:prstGeom prst="rect">
            <a:avLst/>
          </a:prstGeom>
          <a:noFill/>
        </p:spPr>
        <p:txBody>
          <a:bodyPr wrap="square" rtlCol="0" anchor="t">
            <a:spAutoFit/>
          </a:bodyPr>
          <a:p>
            <a:pPr algn="dist"/>
            <a:r>
              <a:rPr lang="en-GB" altLang="en-US"/>
              <a:t>data</a:t>
            </a:r>
            <a:r>
              <a:rPr lang="en-US" altLang="en-GB"/>
              <a:t>_</a:t>
            </a:r>
            <a:r>
              <a:rPr lang="en-GB" altLang="en-US"/>
              <a:t>1 &lt;- </a:t>
            </a:r>
            <a:r>
              <a:rPr lang="en-GB" altLang="en-US" b="1"/>
              <a:t>read_csv</a:t>
            </a:r>
            <a:r>
              <a:rPr lang="en-GB" altLang="en-US"/>
              <a:t>('</a:t>
            </a:r>
            <a:r>
              <a:rPr lang="en-US" altLang="en-GB"/>
              <a:t>path_to_file.csv</a:t>
            </a:r>
            <a:r>
              <a:rPr lang="en-GB" altLang="en-US"/>
              <a:t>', </a:t>
            </a:r>
            <a:r>
              <a:rPr lang="en-US" altLang="en-GB"/>
              <a:t>header=T</a:t>
            </a:r>
            <a:r>
              <a:rPr lang="en-GB" altLang="en-US"/>
              <a:t>)</a:t>
            </a:r>
            <a:endParaRPr lang="en-GB" altLang="en-US"/>
          </a:p>
        </p:txBody>
      </p:sp>
      <p:sp>
        <p:nvSpPr>
          <p:cNvPr id="8" name="Text Box 7"/>
          <p:cNvSpPr txBox="1"/>
          <p:nvPr/>
        </p:nvSpPr>
        <p:spPr>
          <a:xfrm>
            <a:off x="-12065" y="2759710"/>
            <a:ext cx="3685540" cy="368300"/>
          </a:xfrm>
          <a:prstGeom prst="rect">
            <a:avLst/>
          </a:prstGeom>
          <a:noFill/>
        </p:spPr>
        <p:txBody>
          <a:bodyPr wrap="square" rtlCol="0" anchor="t">
            <a:spAutoFit/>
          </a:bodyPr>
          <a:p>
            <a:r>
              <a:rPr lang="en-GB" altLang="en-US" b="1"/>
              <a:t>Importing a TXT</a:t>
            </a:r>
            <a:r>
              <a:rPr lang="en-US" altLang="en-GB" b="1"/>
              <a:t>, TSV</a:t>
            </a:r>
            <a:r>
              <a:rPr lang="en-GB" altLang="en-US" b="1"/>
              <a:t> file in R</a:t>
            </a:r>
            <a:endParaRPr lang="en-GB" altLang="en-US" b="1"/>
          </a:p>
        </p:txBody>
      </p:sp>
      <p:sp>
        <p:nvSpPr>
          <p:cNvPr id="9" name="Text Box 8"/>
          <p:cNvSpPr txBox="1"/>
          <p:nvPr/>
        </p:nvSpPr>
        <p:spPr>
          <a:xfrm>
            <a:off x="1049020" y="3649345"/>
            <a:ext cx="6675120" cy="368300"/>
          </a:xfrm>
          <a:prstGeom prst="rect">
            <a:avLst/>
          </a:prstGeom>
          <a:noFill/>
        </p:spPr>
        <p:txBody>
          <a:bodyPr wrap="square" rtlCol="0" anchor="t">
            <a:spAutoFit/>
          </a:bodyPr>
          <a:p>
            <a:pPr lvl="0" algn="dist">
              <a:buClrTx/>
              <a:buSzTx/>
              <a:buFontTx/>
            </a:pPr>
            <a:r>
              <a:rPr lang="en-GB" altLang="en-US">
                <a:sym typeface="+mn-ea"/>
              </a:rPr>
              <a:t>data</a:t>
            </a:r>
            <a:r>
              <a:rPr lang="en-US" altLang="en-GB">
                <a:sym typeface="+mn-ea"/>
              </a:rPr>
              <a:t>_</a:t>
            </a:r>
            <a:r>
              <a:rPr lang="" altLang="en-US">
                <a:sym typeface="+mn-ea"/>
              </a:rPr>
              <a:t>3</a:t>
            </a:r>
            <a:r>
              <a:rPr lang="en-GB" altLang="en-US">
                <a:sym typeface="+mn-ea"/>
              </a:rPr>
              <a:t> &lt;- </a:t>
            </a:r>
            <a:r>
              <a:rPr lang="en-GB" altLang="en-US" b="1">
                <a:sym typeface="+mn-ea"/>
              </a:rPr>
              <a:t>read.delim</a:t>
            </a:r>
            <a:r>
              <a:rPr lang="en-GB" altLang="en-US">
                <a:sym typeface="+mn-ea"/>
              </a:rPr>
              <a:t>('</a:t>
            </a:r>
            <a:r>
              <a:rPr lang="en-US" altLang="en-GB">
                <a:sym typeface="+mn-ea"/>
              </a:rPr>
              <a:t>path_to_file</a:t>
            </a:r>
            <a:r>
              <a:rPr lang="en-US" altLang="en-US">
                <a:sym typeface="+mn-ea"/>
              </a:rPr>
              <a:t>.txt</a:t>
            </a:r>
            <a:r>
              <a:rPr lang="en-GB" altLang="en-US">
                <a:sym typeface="+mn-ea"/>
              </a:rPr>
              <a:t>',header = T)</a:t>
            </a:r>
            <a:endParaRPr lang="en-GB" altLang="en-US">
              <a:sym typeface="+mn-ea"/>
            </a:endParaRPr>
          </a:p>
        </p:txBody>
      </p:sp>
      <p:sp>
        <p:nvSpPr>
          <p:cNvPr id="10" name="Text Box 9"/>
          <p:cNvSpPr txBox="1"/>
          <p:nvPr/>
        </p:nvSpPr>
        <p:spPr>
          <a:xfrm>
            <a:off x="-12065" y="4662170"/>
            <a:ext cx="7842250" cy="368300"/>
          </a:xfrm>
          <a:prstGeom prst="rect">
            <a:avLst/>
          </a:prstGeom>
          <a:noFill/>
        </p:spPr>
        <p:txBody>
          <a:bodyPr wrap="square" rtlCol="0" anchor="t">
            <a:spAutoFit/>
          </a:bodyPr>
          <a:p>
            <a:r>
              <a:rPr lang="en-GB" altLang="en-US" b="1"/>
              <a:t>Importing data from Excel into R</a:t>
            </a:r>
            <a:endParaRPr lang="en-GB" altLang="en-US" b="1"/>
          </a:p>
        </p:txBody>
      </p:sp>
      <p:sp>
        <p:nvSpPr>
          <p:cNvPr id="11" name="Text Box 10"/>
          <p:cNvSpPr txBox="1"/>
          <p:nvPr/>
        </p:nvSpPr>
        <p:spPr>
          <a:xfrm>
            <a:off x="1049020" y="5173980"/>
            <a:ext cx="6400800" cy="922020"/>
          </a:xfrm>
          <a:prstGeom prst="rect">
            <a:avLst/>
          </a:prstGeom>
          <a:noFill/>
        </p:spPr>
        <p:txBody>
          <a:bodyPr wrap="square" rtlCol="0" anchor="t">
            <a:spAutoFit/>
          </a:bodyPr>
          <a:p>
            <a:pPr>
              <a:lnSpc>
                <a:spcPct val="150000"/>
              </a:lnSpc>
            </a:pPr>
            <a:r>
              <a:rPr lang="en-GB" altLang="en-US"/>
              <a:t>library(readxl)</a:t>
            </a:r>
            <a:endParaRPr lang="en-GB" altLang="en-US"/>
          </a:p>
          <a:p>
            <a:pPr algn="dist">
              <a:lnSpc>
                <a:spcPct val="150000"/>
              </a:lnSpc>
              <a:buClrTx/>
              <a:buSzTx/>
              <a:buFontTx/>
            </a:pPr>
            <a:r>
              <a:rPr lang="en-US" altLang="en-GB"/>
              <a:t>d</a:t>
            </a:r>
            <a:r>
              <a:rPr lang="en-GB" altLang="en-US"/>
              <a:t>ata</a:t>
            </a:r>
            <a:r>
              <a:rPr lang="en-US" altLang="en-GB"/>
              <a:t>_</a:t>
            </a:r>
            <a:r>
              <a:rPr lang="" altLang="en-US"/>
              <a:t>4</a:t>
            </a:r>
            <a:r>
              <a:rPr lang="en-GB" altLang="en-US"/>
              <a:t> &lt;- </a:t>
            </a:r>
            <a:r>
              <a:rPr lang="en-GB" altLang="en-US" b="1"/>
              <a:t>read_excel</a:t>
            </a:r>
            <a:r>
              <a:rPr lang="en-GB" altLang="en-US"/>
              <a:t>("</a:t>
            </a:r>
            <a:r>
              <a:rPr lang="en-US" altLang="en-GB"/>
              <a:t>path_to_file</a:t>
            </a:r>
            <a:r>
              <a:rPr lang="en-GB" altLang="en-US"/>
              <a:t>.xlsx", sheet = 1)</a:t>
            </a:r>
            <a:endParaRPr lang="en-GB" altLang="en-US"/>
          </a:p>
        </p:txBody>
      </p:sp>
      <p:sp>
        <p:nvSpPr>
          <p:cNvPr id="2" name="Text Box 1"/>
          <p:cNvSpPr txBox="1"/>
          <p:nvPr/>
        </p:nvSpPr>
        <p:spPr>
          <a:xfrm>
            <a:off x="1049020" y="2180590"/>
            <a:ext cx="6035040" cy="368300"/>
          </a:xfrm>
          <a:prstGeom prst="rect">
            <a:avLst/>
          </a:prstGeom>
          <a:noFill/>
        </p:spPr>
        <p:txBody>
          <a:bodyPr wrap="square" rtlCol="0" anchor="t">
            <a:spAutoFit/>
          </a:bodyPr>
          <a:p>
            <a:pPr algn="dist"/>
            <a:r>
              <a:rPr lang="en-GB" altLang="en-US"/>
              <a:t>data</a:t>
            </a:r>
            <a:r>
              <a:rPr lang="en-US" altLang="en-GB"/>
              <a:t>_</a:t>
            </a:r>
            <a:r>
              <a:rPr lang="" altLang="en-US"/>
              <a:t>2</a:t>
            </a:r>
            <a:r>
              <a:rPr lang="en-GB" altLang="en-US"/>
              <a:t> &lt;- </a:t>
            </a:r>
            <a:r>
              <a:rPr lang="en-GB" altLang="en-US" b="1"/>
              <a:t>read_</a:t>
            </a:r>
            <a:r>
              <a:rPr lang="" altLang="en-GB" b="1"/>
              <a:t>table</a:t>
            </a:r>
            <a:r>
              <a:rPr lang="en-GB" altLang="en-US"/>
              <a:t>('</a:t>
            </a:r>
            <a:r>
              <a:rPr lang="en-US" altLang="en-GB"/>
              <a:t>path_to_file.csv</a:t>
            </a:r>
            <a:r>
              <a:rPr lang="en-GB" altLang="en-US"/>
              <a:t>', </a:t>
            </a:r>
            <a:r>
              <a:rPr lang="en-US" altLang="en-GB"/>
              <a:t>header=T</a:t>
            </a:r>
            <a:r>
              <a:rPr lang="en-GB" altLang="en-US"/>
              <a:t>)</a:t>
            </a:r>
            <a:endParaRPr lang="en-GB"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nvSpPr>
        <p:spPr>
          <a:xfrm>
            <a:off x="-12065" y="167005"/>
            <a:ext cx="12188825" cy="566420"/>
          </a:xfrm>
          <a:prstGeom prst="rect">
            <a:avLst/>
          </a:prstGeom>
          <a:solidFill>
            <a:schemeClr val="bg2"/>
          </a:soli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ltLang="en-US">
                <a:effectLst/>
                <a:latin typeface="+mn-lt"/>
                <a:cs typeface="+mn-lt"/>
              </a:rPr>
              <a:t>DEAL WITH MUTLI LARGE DATASET</a:t>
            </a:r>
            <a:r>
              <a:rPr lang="en-US" altLang="en-GB">
                <a:effectLst/>
                <a:latin typeface="+mn-lt"/>
                <a:cs typeface="+mn-lt"/>
              </a:rPr>
              <a:t> </a:t>
            </a:r>
            <a:endParaRPr lang="en-US" altLang="en-GB">
              <a:effectLst/>
              <a:latin typeface="+mn-lt"/>
              <a:cs typeface="+mn-lt"/>
            </a:endParaRPr>
          </a:p>
        </p:txBody>
      </p:sp>
      <p:sp>
        <p:nvSpPr>
          <p:cNvPr id="5" name="Text Box 4"/>
          <p:cNvSpPr txBox="1"/>
          <p:nvPr/>
        </p:nvSpPr>
        <p:spPr>
          <a:xfrm>
            <a:off x="5336540" y="6297930"/>
            <a:ext cx="6731000" cy="368300"/>
          </a:xfrm>
          <a:prstGeom prst="rect">
            <a:avLst/>
          </a:prstGeom>
          <a:noFill/>
        </p:spPr>
        <p:txBody>
          <a:bodyPr wrap="square" rtlCol="0" anchor="t">
            <a:spAutoFit/>
          </a:bodyPr>
          <a:p>
            <a:pPr algn="r"/>
            <a:r>
              <a:rPr lang="en-US"/>
              <a:t>https://www.youtube.com/watch?v=opai4Wmp6Zo</a:t>
            </a:r>
            <a:endParaRPr lang="en-US"/>
          </a:p>
        </p:txBody>
      </p:sp>
      <p:sp>
        <p:nvSpPr>
          <p:cNvPr id="6" name="Title 5"/>
          <p:cNvSpPr>
            <a:spLocks noGrp="1"/>
          </p:cNvSpPr>
          <p:nvPr>
            <p:ph type="title"/>
          </p:nvPr>
        </p:nvSpPr>
        <p:spPr>
          <a:xfrm>
            <a:off x="201930" y="830580"/>
            <a:ext cx="10515600" cy="1242060"/>
          </a:xfrm>
        </p:spPr>
        <p:txBody>
          <a:bodyPr>
            <a:normAutofit/>
          </a:bodyPr>
          <a:p>
            <a:pPr>
              <a:lnSpc>
                <a:spcPct val="150000"/>
              </a:lnSpc>
            </a:pPr>
            <a:r>
              <a:rPr lang="en-US" altLang="en-US" sz="2000" b="0">
                <a:effectLst/>
                <a:latin typeface="Arial" panose="020B0604020202020204" pitchFamily="34" charset="0"/>
                <a:cs typeface="Arial" panose="020B0604020202020204" pitchFamily="34" charset="0"/>
              </a:rPr>
              <a:t>install.packages(“data.table”)</a:t>
            </a:r>
            <a:br>
              <a:rPr lang="en-US" altLang="en-US" sz="2000" b="0">
                <a:effectLst/>
                <a:latin typeface="Arial" panose="020B0604020202020204" pitchFamily="34" charset="0"/>
                <a:cs typeface="Arial" panose="020B0604020202020204" pitchFamily="34" charset="0"/>
              </a:rPr>
            </a:br>
            <a:r>
              <a:rPr lang="en-US" altLang="en-US" sz="2000" b="0">
                <a:effectLst/>
                <a:latin typeface="Arial" panose="020B0604020202020204" pitchFamily="34" charset="0"/>
                <a:cs typeface="Arial" panose="020B0604020202020204" pitchFamily="34" charset="0"/>
              </a:rPr>
              <a:t>library(data.table)</a:t>
            </a:r>
            <a:endParaRPr lang="en-US" altLang="en-US" sz="2000" b="0">
              <a:effectLst/>
              <a:latin typeface="Arial" panose="020B0604020202020204" pitchFamily="34" charset="0"/>
              <a:cs typeface="Arial" panose="020B0604020202020204" pitchFamily="34" charset="0"/>
            </a:endParaRPr>
          </a:p>
        </p:txBody>
      </p:sp>
      <p:sp>
        <p:nvSpPr>
          <p:cNvPr id="7" name="Text Box 6"/>
          <p:cNvSpPr txBox="1"/>
          <p:nvPr/>
        </p:nvSpPr>
        <p:spPr>
          <a:xfrm>
            <a:off x="1066165" y="2072640"/>
            <a:ext cx="9368790" cy="2999740"/>
          </a:xfrm>
          <a:prstGeom prst="rect">
            <a:avLst/>
          </a:prstGeom>
          <a:noFill/>
        </p:spPr>
        <p:txBody>
          <a:bodyPr wrap="square" rtlCol="0">
            <a:spAutoFit/>
          </a:bodyPr>
          <a:p>
            <a:pPr>
              <a:lnSpc>
                <a:spcPct val="150000"/>
              </a:lnSpc>
            </a:pPr>
            <a:r>
              <a:rPr lang="en-US" altLang="en-US"/>
              <a:t>Why use data.table packages?</a:t>
            </a:r>
            <a:endParaRPr lang="en-US" altLang="en-US"/>
          </a:p>
          <a:p>
            <a:pPr marL="742950" lvl="1" indent="-285750">
              <a:lnSpc>
                <a:spcPct val="150000"/>
              </a:lnSpc>
              <a:buFont typeface="Arial" panose="020B0604020202020204" pitchFamily="34" charset="0"/>
              <a:buChar char="•"/>
            </a:pPr>
            <a:r>
              <a:rPr lang="en-US" altLang="en-US"/>
              <a:t>concise syntax: fast to type, fast to read</a:t>
            </a:r>
            <a:endParaRPr lang="en-US" altLang="en-US"/>
          </a:p>
          <a:p>
            <a:pPr marL="742950" lvl="1" indent="-285750">
              <a:lnSpc>
                <a:spcPct val="150000"/>
              </a:lnSpc>
              <a:buFont typeface="Arial" panose="020B0604020202020204" pitchFamily="34" charset="0"/>
              <a:buChar char="•"/>
            </a:pPr>
            <a:r>
              <a:rPr lang="en-US" altLang="en-US"/>
              <a:t>fast speed</a:t>
            </a:r>
            <a:endParaRPr lang="en-US" altLang="en-US"/>
          </a:p>
          <a:p>
            <a:pPr marL="742950" lvl="1" indent="-285750">
              <a:lnSpc>
                <a:spcPct val="150000"/>
              </a:lnSpc>
              <a:buFont typeface="Arial" panose="020B0604020202020204" pitchFamily="34" charset="0"/>
              <a:buChar char="•"/>
            </a:pPr>
            <a:r>
              <a:rPr lang="en-US" altLang="en-US"/>
              <a:t>memory efficient</a:t>
            </a:r>
            <a:endParaRPr lang="en-US" altLang="en-US"/>
          </a:p>
          <a:p>
            <a:pPr marL="742950" lvl="1" indent="-285750">
              <a:lnSpc>
                <a:spcPct val="150000"/>
              </a:lnSpc>
              <a:buFont typeface="Arial" panose="020B0604020202020204" pitchFamily="34" charset="0"/>
              <a:buChar char="•"/>
            </a:pPr>
            <a:r>
              <a:rPr lang="en-US" altLang="en-US"/>
              <a:t>careful API lifecycle management</a:t>
            </a:r>
            <a:endParaRPr lang="en-US" altLang="en-US"/>
          </a:p>
          <a:p>
            <a:pPr marL="742950" lvl="1" indent="-285750">
              <a:lnSpc>
                <a:spcPct val="150000"/>
              </a:lnSpc>
              <a:buFont typeface="Arial" panose="020B0604020202020204" pitchFamily="34" charset="0"/>
              <a:buChar char="•"/>
            </a:pPr>
            <a:r>
              <a:rPr lang="en-US" altLang="en-US"/>
              <a:t>community</a:t>
            </a:r>
            <a:endParaRPr lang="en-US" altLang="en-US"/>
          </a:p>
          <a:p>
            <a:pPr marL="742950" lvl="1" indent="-285750">
              <a:lnSpc>
                <a:spcPct val="150000"/>
              </a:lnSpc>
              <a:buFont typeface="Arial" panose="020B0604020202020204" pitchFamily="34" charset="0"/>
              <a:buChar char="•"/>
            </a:pPr>
            <a:r>
              <a:rPr lang="en-US" altLang="en-US"/>
              <a:t>feature rich</a:t>
            </a:r>
            <a:endParaRPr lang="en-US" altLang="en-US"/>
          </a:p>
        </p:txBody>
      </p:sp>
      <p:sp>
        <p:nvSpPr>
          <p:cNvPr id="8" name="Text Box 7"/>
          <p:cNvSpPr txBox="1"/>
          <p:nvPr/>
        </p:nvSpPr>
        <p:spPr>
          <a:xfrm>
            <a:off x="2275205" y="5554345"/>
            <a:ext cx="6950710" cy="368300"/>
          </a:xfrm>
          <a:prstGeom prst="rect">
            <a:avLst/>
          </a:prstGeom>
          <a:solidFill>
            <a:schemeClr val="bg2"/>
          </a:solidFill>
          <a:ln>
            <a:solidFill>
              <a:schemeClr val="tx1"/>
            </a:solidFill>
          </a:ln>
        </p:spPr>
        <p:txBody>
          <a:bodyPr wrap="none" rtlCol="0" anchor="t">
            <a:spAutoFit/>
          </a:bodyPr>
          <a:p>
            <a:r>
              <a:rPr lang="en-US">
                <a:sym typeface="+mn-ea"/>
              </a:rPr>
              <a:t>data &lt;- fread('/home/acer/Downloads/dowload/data.tsv', header=T)</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3"/>
          <p:cNvSpPr>
            <a:spLocks noGrp="1"/>
          </p:cNvSpPr>
          <p:nvPr/>
        </p:nvSpPr>
        <p:spPr>
          <a:xfrm>
            <a:off x="-3810" y="167005"/>
            <a:ext cx="12052935" cy="566420"/>
          </a:xfrm>
          <a:prstGeom prst="rect">
            <a:avLst/>
          </a:prstGeom>
          <a:solidFill>
            <a:schemeClr val="bg2"/>
          </a:soli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ltLang="en-US">
                <a:effectLst/>
                <a:latin typeface="+mn-lt"/>
                <a:cs typeface="+mn-lt"/>
              </a:rPr>
              <a:t>do.call vs. Reduce </a:t>
            </a:r>
            <a:r>
              <a:rPr lang="en-US" altLang="en-GB">
                <a:effectLst/>
                <a:latin typeface="+mn-lt"/>
                <a:cs typeface="+mn-lt"/>
              </a:rPr>
              <a:t> </a:t>
            </a:r>
            <a:endParaRPr lang="en-US" altLang="en-GB">
              <a:effectLst/>
              <a:latin typeface="+mn-lt"/>
              <a:cs typeface="+mn-lt"/>
            </a:endParaRPr>
          </a:p>
        </p:txBody>
      </p:sp>
      <p:pic>
        <p:nvPicPr>
          <p:cNvPr id="6" name="Picture 5"/>
          <p:cNvPicPr>
            <a:picLocks noChangeAspect="1"/>
          </p:cNvPicPr>
          <p:nvPr/>
        </p:nvPicPr>
        <p:blipFill>
          <a:blip r:embed="rId1"/>
          <a:stretch>
            <a:fillRect/>
          </a:stretch>
        </p:blipFill>
        <p:spPr>
          <a:xfrm>
            <a:off x="1062990" y="1048385"/>
            <a:ext cx="10191750" cy="51663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3"/>
          <p:cNvSpPr>
            <a:spLocks noGrp="1"/>
          </p:cNvSpPr>
          <p:nvPr/>
        </p:nvSpPr>
        <p:spPr>
          <a:xfrm>
            <a:off x="-3810" y="167005"/>
            <a:ext cx="12052935" cy="566420"/>
          </a:xfrm>
          <a:prstGeom prst="rect">
            <a:avLst/>
          </a:prstGeom>
          <a:solidFill>
            <a:schemeClr val="bg2"/>
          </a:soli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ltLang="en-US">
                <a:effectLst/>
                <a:latin typeface="+mn-lt"/>
                <a:cs typeface="+mn-lt"/>
              </a:rPr>
              <a:t>Compare do.call vs. Reduce </a:t>
            </a:r>
            <a:r>
              <a:rPr lang="en-US" altLang="en-GB">
                <a:effectLst/>
                <a:latin typeface="+mn-lt"/>
                <a:cs typeface="+mn-lt"/>
              </a:rPr>
              <a:t> </a:t>
            </a:r>
            <a:endParaRPr lang="en-US" altLang="en-GB">
              <a:effectLst/>
              <a:latin typeface="+mn-lt"/>
              <a:cs typeface="+mn-lt"/>
            </a:endParaRPr>
          </a:p>
        </p:txBody>
      </p:sp>
      <p:sp>
        <p:nvSpPr>
          <p:cNvPr id="6" name="Text Box 5"/>
          <p:cNvSpPr txBox="1"/>
          <p:nvPr/>
        </p:nvSpPr>
        <p:spPr>
          <a:xfrm>
            <a:off x="69215" y="844550"/>
            <a:ext cx="11907520" cy="645160"/>
          </a:xfrm>
          <a:prstGeom prst="rect">
            <a:avLst/>
          </a:prstGeom>
          <a:noFill/>
        </p:spPr>
        <p:txBody>
          <a:bodyPr wrap="square" rtlCol="0" anchor="t">
            <a:spAutoFit/>
          </a:bodyPr>
          <a:p>
            <a:pPr algn="l"/>
            <a:r>
              <a:rPr lang="en-US" altLang="en-US" b="1" dirty="0" smtClean="0">
                <a:sym typeface="+mn-ea"/>
              </a:rPr>
              <a:t>do.call () vs. Reduce()</a:t>
            </a:r>
            <a:r>
              <a:rPr lang="en-US" altLang="en-US" dirty="0" smtClean="0">
                <a:sym typeface="+mn-ea"/>
              </a:rPr>
              <a:t> </a:t>
            </a:r>
            <a:r>
              <a:rPr lang="en-US" dirty="0" smtClean="0">
                <a:sym typeface="+mn-ea"/>
              </a:rPr>
              <a:t>allow you to call any R function, but instead of writing out the arguments one by one, you can use a list to hold the arguments of the function.</a:t>
            </a:r>
            <a:endParaRPr lang="en-US"/>
          </a:p>
        </p:txBody>
      </p:sp>
      <p:graphicFrame>
        <p:nvGraphicFramePr>
          <p:cNvPr id="9" name="Table 8"/>
          <p:cNvGraphicFramePr>
            <a:graphicFrameLocks noGrp="1"/>
          </p:cNvGraphicFramePr>
          <p:nvPr/>
        </p:nvGraphicFramePr>
        <p:xfrm>
          <a:off x="853440" y="4917440"/>
          <a:ext cx="10340340" cy="1243330"/>
        </p:xfrm>
        <a:graphic>
          <a:graphicData uri="http://schemas.openxmlformats.org/drawingml/2006/table">
            <a:tbl>
              <a:tblPr firstRow="1">
                <a:tableStyleId>{5202B0CA-FC54-4496-8BCA-5EF66A818D29}</a:tableStyleId>
              </a:tblPr>
              <a:tblGrid>
                <a:gridCol w="5170170"/>
                <a:gridCol w="5170170"/>
              </a:tblGrid>
              <a:tr h="455930">
                <a:tc>
                  <a:txBody>
                    <a:bodyPr/>
                    <a:lstStyle/>
                    <a:p>
                      <a:pPr algn="ctr"/>
                      <a:r>
                        <a:rPr lang="en-US" dirty="0" err="1" smtClean="0"/>
                        <a:t>Do.call</a:t>
                      </a:r>
                      <a:endParaRPr lang="en-US" dirty="0" err="1" smtClean="0"/>
                    </a:p>
                  </a:txBody>
                  <a:tcPr anchor="ctr"/>
                </a:tc>
                <a:tc>
                  <a:txBody>
                    <a:bodyPr/>
                    <a:lstStyle/>
                    <a:p>
                      <a:pPr algn="ctr"/>
                      <a:r>
                        <a:rPr lang="en-US" dirty="0" smtClean="0"/>
                        <a:t>Reduce</a:t>
                      </a:r>
                      <a:endParaRPr lang="en-US" dirty="0" smtClean="0"/>
                    </a:p>
                  </a:txBody>
                  <a:tcPr anchor="ctr"/>
                </a:tc>
              </a:tr>
              <a:tr h="787400">
                <a:tc>
                  <a:txBody>
                    <a:bodyPr/>
                    <a:lstStyle/>
                    <a:p>
                      <a:pPr algn="ctr"/>
                      <a:r>
                        <a:rPr lang="en-US" sz="1800" dirty="0" smtClean="0"/>
                        <a:t>apply function for all elements in list</a:t>
                      </a:r>
                      <a:endParaRPr lang="en-US" sz="1800" dirty="0" smtClean="0"/>
                    </a:p>
                  </a:txBody>
                  <a:tcPr anchor="ctr"/>
                </a:tc>
                <a:tc>
                  <a:txBody>
                    <a:bodyPr/>
                    <a:lstStyle/>
                    <a:p>
                      <a:pPr algn="ctr"/>
                      <a:r>
                        <a:rPr lang="en-US" sz="1800" dirty="0" smtClean="0"/>
                        <a:t>Take 2 elements to apply function for each (only 2 element)</a:t>
                      </a:r>
                      <a:endParaRPr lang="en-US" sz="1800" dirty="0" smtClean="0"/>
                    </a:p>
                  </a:txBody>
                  <a:tcPr anchor="ctr"/>
                </a:tc>
              </a:tr>
            </a:tbl>
          </a:graphicData>
        </a:graphic>
      </p:graphicFrame>
      <p:pic>
        <p:nvPicPr>
          <p:cNvPr id="10" name="Picture 9"/>
          <p:cNvPicPr>
            <a:picLocks noChangeAspect="1"/>
          </p:cNvPicPr>
          <p:nvPr/>
        </p:nvPicPr>
        <p:blipFill>
          <a:blip r:embed="rId1"/>
          <a:stretch>
            <a:fillRect/>
          </a:stretch>
        </p:blipFill>
        <p:spPr>
          <a:xfrm>
            <a:off x="2665730" y="1833245"/>
            <a:ext cx="6715125" cy="27051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3"/>
          <p:cNvSpPr>
            <a:spLocks noGrp="1"/>
          </p:cNvSpPr>
          <p:nvPr/>
        </p:nvSpPr>
        <p:spPr>
          <a:xfrm>
            <a:off x="-3810" y="167005"/>
            <a:ext cx="12240895" cy="566420"/>
          </a:xfrm>
          <a:prstGeom prst="rect">
            <a:avLst/>
          </a:prstGeom>
          <a:solidFill>
            <a:schemeClr val="bg2"/>
          </a:soli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ltLang="en-US">
                <a:effectLst/>
                <a:latin typeface="+mn-lt"/>
                <a:cs typeface="+mn-lt"/>
              </a:rPr>
              <a:t>READ MUTLI FILES IN R</a:t>
            </a:r>
            <a:r>
              <a:rPr lang="en-US" altLang="en-GB">
                <a:effectLst/>
                <a:latin typeface="+mn-lt"/>
                <a:cs typeface="+mn-lt"/>
              </a:rPr>
              <a:t> </a:t>
            </a:r>
            <a:endParaRPr lang="en-US" altLang="en-GB">
              <a:effectLst/>
              <a:latin typeface="+mn-lt"/>
              <a:cs typeface="+mn-lt"/>
            </a:endParaRPr>
          </a:p>
        </p:txBody>
      </p:sp>
      <p:pic>
        <p:nvPicPr>
          <p:cNvPr id="5" name="Picture 4"/>
          <p:cNvPicPr>
            <a:picLocks noChangeAspect="1"/>
          </p:cNvPicPr>
          <p:nvPr/>
        </p:nvPicPr>
        <p:blipFill>
          <a:blip r:embed="rId1"/>
          <a:stretch>
            <a:fillRect/>
          </a:stretch>
        </p:blipFill>
        <p:spPr>
          <a:xfrm>
            <a:off x="260985" y="1045845"/>
            <a:ext cx="3117850" cy="1524000"/>
          </a:xfrm>
          <a:prstGeom prst="rect">
            <a:avLst/>
          </a:prstGeom>
        </p:spPr>
      </p:pic>
      <p:pic>
        <p:nvPicPr>
          <p:cNvPr id="6" name="Picture 5"/>
          <p:cNvPicPr>
            <a:picLocks noChangeAspect="1"/>
          </p:cNvPicPr>
          <p:nvPr/>
        </p:nvPicPr>
        <p:blipFill>
          <a:blip r:embed="rId2"/>
          <a:srcRect t="2975"/>
          <a:stretch>
            <a:fillRect/>
          </a:stretch>
        </p:blipFill>
        <p:spPr>
          <a:xfrm>
            <a:off x="3916045" y="1655445"/>
            <a:ext cx="2628900" cy="1718945"/>
          </a:xfrm>
          <a:prstGeom prst="rect">
            <a:avLst/>
          </a:prstGeom>
        </p:spPr>
      </p:pic>
      <p:sp>
        <p:nvSpPr>
          <p:cNvPr id="9" name="Rectangle 8"/>
          <p:cNvSpPr/>
          <p:nvPr/>
        </p:nvSpPr>
        <p:spPr>
          <a:xfrm>
            <a:off x="1489075" y="1234440"/>
            <a:ext cx="1839595" cy="29591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3"/>
          <a:stretch>
            <a:fillRect/>
          </a:stretch>
        </p:blipFill>
        <p:spPr>
          <a:xfrm>
            <a:off x="7108825" y="1748155"/>
            <a:ext cx="4752975" cy="1533525"/>
          </a:xfrm>
          <a:prstGeom prst="rect">
            <a:avLst/>
          </a:prstGeom>
        </p:spPr>
      </p:pic>
      <p:cxnSp>
        <p:nvCxnSpPr>
          <p:cNvPr id="12" name="Curved Connector 11"/>
          <p:cNvCxnSpPr>
            <a:stCxn id="5" idx="0"/>
            <a:endCxn id="10" idx="0"/>
          </p:cNvCxnSpPr>
          <p:nvPr/>
        </p:nvCxnSpPr>
        <p:spPr>
          <a:xfrm rot="16200000" flipH="1">
            <a:off x="5301615" y="-2435860"/>
            <a:ext cx="702310" cy="7665720"/>
          </a:xfrm>
          <a:prstGeom prst="curvedConnector3">
            <a:avLst>
              <a:gd name="adj1" fmla="val -33906"/>
            </a:avLst>
          </a:prstGeom>
          <a:ln>
            <a:tailEnd type="arrow" w="med" len="med"/>
          </a:ln>
        </p:spPr>
        <p:style>
          <a:lnRef idx="3">
            <a:schemeClr val="dk1"/>
          </a:lnRef>
          <a:fillRef idx="0">
            <a:schemeClr val="dk1"/>
          </a:fillRef>
          <a:effectRef idx="2">
            <a:schemeClr val="dk1"/>
          </a:effectRef>
          <a:fontRef idx="minor">
            <a:schemeClr val="tx1"/>
          </a:fontRef>
        </p:style>
      </p:cxnSp>
      <p:sp>
        <p:nvSpPr>
          <p:cNvPr id="13" name="Text Box 12"/>
          <p:cNvSpPr txBox="1"/>
          <p:nvPr/>
        </p:nvSpPr>
        <p:spPr>
          <a:xfrm>
            <a:off x="9281795" y="1045845"/>
            <a:ext cx="1057275" cy="368300"/>
          </a:xfrm>
          <a:prstGeom prst="rect">
            <a:avLst/>
          </a:prstGeom>
          <a:gradFill>
            <a:gsLst>
              <a:gs pos="0">
                <a:schemeClr val="accent2">
                  <a:lumMod val="40000"/>
                  <a:lumOff val="60000"/>
                </a:schemeClr>
              </a:gs>
              <a:gs pos="100000">
                <a:schemeClr val="accent2">
                  <a:lumMod val="50000"/>
                </a:schemeClr>
              </a:gs>
            </a:gsLst>
            <a:lin ang="5400000" scaled="0"/>
          </a:gradFill>
        </p:spPr>
        <p:txBody>
          <a:bodyPr wrap="square" rtlCol="0">
            <a:spAutoFit/>
          </a:bodyPr>
          <a:p>
            <a:r>
              <a:rPr lang="en-US" altLang="en-US"/>
              <a:t>Target</a:t>
            </a:r>
            <a:endParaRPr lang="en-US" altLang="en-US"/>
          </a:p>
        </p:txBody>
      </p:sp>
      <p:cxnSp>
        <p:nvCxnSpPr>
          <p:cNvPr id="14" name="Elbow Connector 13"/>
          <p:cNvCxnSpPr>
            <a:stCxn id="9" idx="3"/>
            <a:endCxn id="6" idx="0"/>
          </p:cNvCxnSpPr>
          <p:nvPr/>
        </p:nvCxnSpPr>
        <p:spPr>
          <a:xfrm>
            <a:off x="3328670" y="1382395"/>
            <a:ext cx="1901825" cy="273050"/>
          </a:xfrm>
          <a:prstGeom prst="bentConnector2">
            <a:avLst/>
          </a:prstGeom>
          <a:ln>
            <a:tailEnd type="arrow" w="med" len="med"/>
          </a:ln>
        </p:spPr>
        <p:style>
          <a:lnRef idx="3">
            <a:schemeClr val="dk1"/>
          </a:lnRef>
          <a:fillRef idx="0">
            <a:schemeClr val="dk1"/>
          </a:fillRef>
          <a:effectRef idx="2">
            <a:schemeClr val="dk1"/>
          </a:effectRef>
          <a:fontRef idx="minor">
            <a:schemeClr val="tx1"/>
          </a:fontRef>
        </p:style>
      </p:cxnSp>
      <p:pic>
        <p:nvPicPr>
          <p:cNvPr id="15" name="Picture 14"/>
          <p:cNvPicPr>
            <a:picLocks noChangeAspect="1"/>
          </p:cNvPicPr>
          <p:nvPr/>
        </p:nvPicPr>
        <p:blipFill>
          <a:blip r:embed="rId4"/>
          <a:srcRect b="20743"/>
          <a:stretch>
            <a:fillRect/>
          </a:stretch>
        </p:blipFill>
        <p:spPr>
          <a:xfrm>
            <a:off x="789305" y="3752850"/>
            <a:ext cx="10198735" cy="24237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12065" y="167005"/>
            <a:ext cx="12240895" cy="566420"/>
          </a:xfrm>
          <a:solidFill>
            <a:schemeClr val="bg2"/>
          </a:solidFill>
        </p:spPr>
        <p:txBody>
          <a:bodyPr/>
          <a:p>
            <a:pPr algn="ctr"/>
            <a:r>
              <a:rPr lang="en-US" altLang="en-US">
                <a:effectLst/>
                <a:latin typeface="+mn-lt"/>
                <a:cs typeface="+mn-lt"/>
              </a:rPr>
              <a:t>EXPORT DATA</a:t>
            </a:r>
            <a:r>
              <a:rPr lang="en-US" altLang="en-GB">
                <a:effectLst/>
                <a:latin typeface="+mn-lt"/>
                <a:cs typeface="+mn-lt"/>
              </a:rPr>
              <a:t> IN R </a:t>
            </a:r>
            <a:endParaRPr lang="en-US" altLang="en-GB">
              <a:effectLst/>
              <a:latin typeface="+mn-lt"/>
              <a:cs typeface="+mn-lt"/>
            </a:endParaRPr>
          </a:p>
        </p:txBody>
      </p:sp>
      <p:sp>
        <p:nvSpPr>
          <p:cNvPr id="6" name="Text Box 5"/>
          <p:cNvSpPr txBox="1"/>
          <p:nvPr/>
        </p:nvSpPr>
        <p:spPr>
          <a:xfrm>
            <a:off x="-12065" y="1028700"/>
            <a:ext cx="6183630" cy="368300"/>
          </a:xfrm>
          <a:prstGeom prst="rect">
            <a:avLst/>
          </a:prstGeom>
          <a:noFill/>
        </p:spPr>
        <p:txBody>
          <a:bodyPr wrap="square" rtlCol="0" anchor="t">
            <a:spAutoFit/>
          </a:bodyPr>
          <a:p>
            <a:r>
              <a:rPr lang="en-GB" altLang="en-US" b="1"/>
              <a:t>Write data to txt file: </a:t>
            </a:r>
            <a:endParaRPr lang="en-GB" altLang="en-US" b="1"/>
          </a:p>
        </p:txBody>
      </p:sp>
      <p:sp>
        <p:nvSpPr>
          <p:cNvPr id="7" name="Text Box 6"/>
          <p:cNvSpPr txBox="1"/>
          <p:nvPr/>
        </p:nvSpPr>
        <p:spPr>
          <a:xfrm>
            <a:off x="932815" y="1708785"/>
            <a:ext cx="10085070" cy="368300"/>
          </a:xfrm>
          <a:prstGeom prst="rect">
            <a:avLst/>
          </a:prstGeom>
          <a:noFill/>
        </p:spPr>
        <p:txBody>
          <a:bodyPr wrap="square" rtlCol="0" anchor="t">
            <a:spAutoFit/>
          </a:bodyPr>
          <a:p>
            <a:pPr algn="dist"/>
            <a:r>
              <a:t>write.table(</a:t>
            </a:r>
            <a:r>
              <a:rPr lang="en-US"/>
              <a:t>object</a:t>
            </a:r>
            <a:r>
              <a:t>, file = "</a:t>
            </a:r>
            <a:r>
              <a:rPr lang="en-US"/>
              <a:t>name_file</a:t>
            </a:r>
            <a:r>
              <a:t>.txt", sep = "\t",row.names = TRUE, col.names = NA)</a:t>
            </a:r>
          </a:p>
        </p:txBody>
      </p:sp>
      <p:sp>
        <p:nvSpPr>
          <p:cNvPr id="8" name="Text Box 7"/>
          <p:cNvSpPr txBox="1"/>
          <p:nvPr/>
        </p:nvSpPr>
        <p:spPr>
          <a:xfrm>
            <a:off x="-12065" y="2389505"/>
            <a:ext cx="3685540" cy="368300"/>
          </a:xfrm>
          <a:prstGeom prst="rect">
            <a:avLst/>
          </a:prstGeom>
          <a:noFill/>
        </p:spPr>
        <p:txBody>
          <a:bodyPr wrap="square" rtlCol="0" anchor="t">
            <a:spAutoFit/>
          </a:bodyPr>
          <a:p>
            <a:r>
              <a:rPr b="1"/>
              <a:t>Write data to csv files</a:t>
            </a:r>
            <a:endParaRPr b="1"/>
          </a:p>
        </p:txBody>
      </p:sp>
      <p:sp>
        <p:nvSpPr>
          <p:cNvPr id="9" name="Text Box 8"/>
          <p:cNvSpPr txBox="1"/>
          <p:nvPr/>
        </p:nvSpPr>
        <p:spPr>
          <a:xfrm>
            <a:off x="932815" y="2995295"/>
            <a:ext cx="4663440" cy="368300"/>
          </a:xfrm>
          <a:prstGeom prst="rect">
            <a:avLst/>
          </a:prstGeom>
          <a:noFill/>
        </p:spPr>
        <p:txBody>
          <a:bodyPr wrap="square" rtlCol="0" anchor="t">
            <a:spAutoFit/>
          </a:bodyPr>
          <a:p>
            <a:pPr lvl="0" algn="dist">
              <a:buClrTx/>
              <a:buSzTx/>
              <a:buFontTx/>
            </a:pPr>
            <a:r>
              <a:rPr>
                <a:sym typeface="+mn-ea"/>
              </a:rPr>
              <a:t>write.csv(</a:t>
            </a:r>
            <a:r>
              <a:rPr lang="en-US">
                <a:sym typeface="+mn-ea"/>
              </a:rPr>
              <a:t>object</a:t>
            </a:r>
            <a:r>
              <a:rPr>
                <a:sym typeface="+mn-ea"/>
              </a:rPr>
              <a:t>, file = "</a:t>
            </a:r>
            <a:r>
              <a:rPr lang="en-US">
                <a:sym typeface="+mn-ea"/>
              </a:rPr>
              <a:t>name_file</a:t>
            </a:r>
            <a:r>
              <a:rPr>
                <a:sym typeface="+mn-ea"/>
              </a:rPr>
              <a:t>.csv")</a:t>
            </a:r>
            <a:endParaRPr>
              <a:sym typeface="+mn-ea"/>
            </a:endParaRPr>
          </a:p>
        </p:txBody>
      </p:sp>
      <p:sp>
        <p:nvSpPr>
          <p:cNvPr id="10" name="Text Box 9"/>
          <p:cNvSpPr txBox="1"/>
          <p:nvPr/>
        </p:nvSpPr>
        <p:spPr>
          <a:xfrm>
            <a:off x="-42545" y="3671570"/>
            <a:ext cx="7842250" cy="368300"/>
          </a:xfrm>
          <a:prstGeom prst="rect">
            <a:avLst/>
          </a:prstGeom>
          <a:noFill/>
        </p:spPr>
        <p:txBody>
          <a:bodyPr wrap="square" rtlCol="0" anchor="t">
            <a:spAutoFit/>
          </a:bodyPr>
          <a:p>
            <a:r>
              <a:rPr lang="en-GB" altLang="en-US" b="1"/>
              <a:t> Writing data from R to Excel files</a:t>
            </a:r>
            <a:endParaRPr lang="en-GB" altLang="en-US" b="1"/>
          </a:p>
        </p:txBody>
      </p:sp>
      <p:sp>
        <p:nvSpPr>
          <p:cNvPr id="11" name="Text Box 10"/>
          <p:cNvSpPr txBox="1"/>
          <p:nvPr/>
        </p:nvSpPr>
        <p:spPr>
          <a:xfrm>
            <a:off x="762000" y="4142740"/>
            <a:ext cx="10693400" cy="2168525"/>
          </a:xfrm>
          <a:prstGeom prst="rect">
            <a:avLst/>
          </a:prstGeom>
          <a:noFill/>
        </p:spPr>
        <p:txBody>
          <a:bodyPr wrap="square" rtlCol="0" anchor="t">
            <a:spAutoFit/>
          </a:bodyPr>
          <a:p>
            <a:pPr>
              <a:lnSpc>
                <a:spcPct val="150000"/>
              </a:lnSpc>
            </a:pPr>
            <a:r>
              <a:rPr lang="en-GB" altLang="en-US"/>
              <a:t>library("xlsx")</a:t>
            </a:r>
            <a:endParaRPr lang="en-GB" altLang="en-US"/>
          </a:p>
          <a:p>
            <a:pPr>
              <a:lnSpc>
                <a:spcPct val="150000"/>
              </a:lnSpc>
            </a:pPr>
            <a:r>
              <a:rPr lang="en-GB" altLang="en-US"/>
              <a:t># Write the first data set in a new workbook</a:t>
            </a:r>
            <a:endParaRPr lang="en-GB" altLang="en-US"/>
          </a:p>
          <a:p>
            <a:pPr algn="dist">
              <a:lnSpc>
                <a:spcPct val="150000"/>
              </a:lnSpc>
            </a:pPr>
            <a:r>
              <a:rPr lang="en-GB" altLang="en-US" b="1"/>
              <a:t>write.xlsx</a:t>
            </a:r>
            <a:r>
              <a:rPr lang="en-GB" altLang="en-US"/>
              <a:t>(USArrests, file = "myworkbook.xlsx", sheetName = "USA-ARRESTS", append = FALSE)</a:t>
            </a:r>
            <a:endParaRPr lang="en-GB" altLang="en-US"/>
          </a:p>
          <a:p>
            <a:pPr>
              <a:lnSpc>
                <a:spcPct val="150000"/>
              </a:lnSpc>
            </a:pPr>
            <a:r>
              <a:rPr lang="en-GB" altLang="en-US"/>
              <a:t># Add a second data set in a new worksheet</a:t>
            </a:r>
            <a:endParaRPr lang="en-GB" altLang="en-US"/>
          </a:p>
          <a:p>
            <a:pPr algn="dist">
              <a:lnSpc>
                <a:spcPct val="150000"/>
              </a:lnSpc>
            </a:pPr>
            <a:r>
              <a:rPr lang="en-GB" altLang="en-US" b="1"/>
              <a:t>write.xlsx</a:t>
            </a:r>
            <a:r>
              <a:rPr lang="en-GB" altLang="en-US"/>
              <a:t>(mtcars, file = "myworkbook.xlsx", sheetName="MTCARS", append=TRUE)</a:t>
            </a:r>
            <a:endParaRPr lang="en-GB"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1"/>
          <p:cNvSpPr>
            <a:spLocks noGrp="1"/>
          </p:cNvSpPr>
          <p:nvPr/>
        </p:nvSpPr>
        <p:spPr>
          <a:xfrm>
            <a:off x="5715" y="3053715"/>
            <a:ext cx="12158980" cy="566420"/>
          </a:xfrm>
          <a:prstGeom prst="rect">
            <a:avLst/>
          </a:prstGeom>
          <a:gradFill>
            <a:gsLst>
              <a:gs pos="0">
                <a:schemeClr val="accent1">
                  <a:lumMod val="5000"/>
                  <a:lumOff val="95000"/>
                </a:schemeClr>
              </a:gs>
              <a:gs pos="100000">
                <a:schemeClr val="accent6"/>
              </a:gs>
            </a:gsLst>
            <a:path path="rect">
              <a:fillToRect l="50000" t="50000" r="50000" b="50000"/>
            </a:path>
            <a:tileRect/>
          </a:gra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ltLang="en-US">
                <a:effectLst/>
                <a:latin typeface="+mn-lt"/>
                <a:cs typeface="+mn-lt"/>
                <a:sym typeface="+mn-ea"/>
              </a:rPr>
              <a:t>DATA VISULIAZTION</a:t>
            </a:r>
            <a:endParaRPr lang="en-US" altLang="en-US">
              <a:effectLst/>
              <a:latin typeface="+mn-lt"/>
              <a:cs typeface="+mn-lt"/>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9850" y="618490"/>
            <a:ext cx="12077700" cy="946150"/>
          </a:xfrm>
        </p:spPr>
        <p:txBody>
          <a:bodyPr/>
          <a:p>
            <a:pPr algn="ctr"/>
            <a:r>
              <a:rPr lang="en-US" altLang="en-GB" sz="3200">
                <a:effectLst/>
              </a:rPr>
              <a:t> </a:t>
            </a:r>
            <a:endParaRPr lang="en-US" altLang="en-GB" sz="3200">
              <a:effectLst/>
            </a:endParaRPr>
          </a:p>
        </p:txBody>
      </p:sp>
      <p:sp>
        <p:nvSpPr>
          <p:cNvPr id="3" name="Content Placeholder 2"/>
          <p:cNvSpPr>
            <a:spLocks noGrp="1"/>
          </p:cNvSpPr>
          <p:nvPr>
            <p:ph idx="1"/>
          </p:nvPr>
        </p:nvSpPr>
        <p:spPr>
          <a:xfrm>
            <a:off x="708660" y="1253490"/>
            <a:ext cx="10515600" cy="4351338"/>
          </a:xfrm>
        </p:spPr>
        <p:txBody>
          <a:bodyPr>
            <a:normAutofit lnSpcReduction="10000"/>
          </a:bodyPr>
          <a:p>
            <a:pPr marL="457200" indent="-457200">
              <a:buFont typeface="+mj-lt"/>
              <a:buAutoNum type="arabicPeriod"/>
            </a:pPr>
            <a:r>
              <a:rPr lang="en-US" altLang="en-GB" sz="3200"/>
              <a:t>Data types</a:t>
            </a:r>
            <a:endParaRPr lang="en-US" altLang="en-GB" sz="3200"/>
          </a:p>
          <a:p>
            <a:pPr marL="457200" indent="-457200">
              <a:buFont typeface="+mj-lt"/>
              <a:buAutoNum type="arabicPeriod"/>
            </a:pPr>
            <a:r>
              <a:rPr lang="en-US" altLang="en-GB" sz="3200"/>
              <a:t>Data structure </a:t>
            </a:r>
            <a:endParaRPr lang="en-US" altLang="en-GB" sz="3200"/>
          </a:p>
          <a:p>
            <a:pPr marL="457200" indent="-457200">
              <a:buFont typeface="+mj-lt"/>
              <a:buAutoNum type="arabicPeriod"/>
            </a:pPr>
            <a:r>
              <a:rPr lang="en-US" altLang="en-GB" sz="3200"/>
              <a:t>Import </a:t>
            </a:r>
            <a:r>
              <a:rPr lang="en-US" altLang="en-US" sz="3200"/>
              <a:t>and export </a:t>
            </a:r>
            <a:r>
              <a:rPr lang="en-US" altLang="en-GB" sz="3200"/>
              <a:t>data</a:t>
            </a:r>
            <a:endParaRPr lang="en-US" altLang="en-GB" sz="3200"/>
          </a:p>
          <a:p>
            <a:pPr marL="0" indent="0">
              <a:buFont typeface="+mj-lt"/>
              <a:buNone/>
            </a:pPr>
            <a:r>
              <a:rPr lang="en-US" altLang="en-US" sz="3200"/>
              <a:t>4</a:t>
            </a:r>
            <a:r>
              <a:rPr lang="en-US" sz="3200"/>
              <a:t>. </a:t>
            </a:r>
            <a:r>
              <a:rPr sz="3200"/>
              <a:t>Data visualization</a:t>
            </a:r>
            <a:endParaRPr lang="en-US" altLang="en-GB" sz="3200"/>
          </a:p>
          <a:p>
            <a:pPr marL="0" indent="0">
              <a:buFont typeface="+mj-lt"/>
              <a:buNone/>
            </a:pPr>
            <a:r>
              <a:rPr lang="en-US" altLang="en-US" sz="3200"/>
              <a:t>5. </a:t>
            </a:r>
            <a:r>
              <a:rPr lang="en-US" altLang="en-GB" sz="3200"/>
              <a:t>Homework </a:t>
            </a:r>
            <a:endParaRPr lang="en-US" altLang="en-GB" sz="3200"/>
          </a:p>
        </p:txBody>
      </p:sp>
      <p:sp>
        <p:nvSpPr>
          <p:cNvPr id="4" name="Title 1"/>
          <p:cNvSpPr>
            <a:spLocks noGrp="1"/>
          </p:cNvSpPr>
          <p:nvPr/>
        </p:nvSpPr>
        <p:spPr>
          <a:xfrm>
            <a:off x="-12065" y="167005"/>
            <a:ext cx="12240895" cy="566420"/>
          </a:xfrm>
          <a:prstGeom prst="rect">
            <a:avLst/>
          </a:prstGeom>
          <a:solidFill>
            <a:schemeClr val="bg2"/>
          </a:soli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ltLang="en-GB">
                <a:effectLst/>
                <a:latin typeface="+mn-lt"/>
                <a:cs typeface="+mn-lt"/>
              </a:rPr>
              <a:t> </a:t>
            </a:r>
            <a:r>
              <a:rPr lang="en-US" altLang="en-GB" b="0">
                <a:effectLst/>
                <a:sym typeface="+mn-ea"/>
              </a:rPr>
              <a:t>Content</a:t>
            </a:r>
            <a:r>
              <a:rPr lang="en-US" altLang="en-US" b="0">
                <a:effectLst/>
                <a:sym typeface="+mn-ea"/>
              </a:rPr>
              <a:t>s</a:t>
            </a:r>
            <a:endParaRPr lang="en-US" altLang="en-GB" b="0">
              <a:effectLst/>
              <a:latin typeface="+mn-lt"/>
              <a:cs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nvSpPr>
        <p:spPr>
          <a:xfrm>
            <a:off x="29210" y="71755"/>
            <a:ext cx="12084050" cy="566420"/>
          </a:xfrm>
          <a:prstGeom prst="rect">
            <a:avLst/>
          </a:prstGeom>
          <a:solidFill>
            <a:schemeClr val="bg2"/>
          </a:soli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ltLang="en-US">
                <a:effectLst/>
                <a:latin typeface="+mn-lt"/>
                <a:cs typeface="+mn-lt"/>
              </a:rPr>
              <a:t>INTRODUCTION</a:t>
            </a:r>
            <a:endParaRPr lang="en-US" altLang="en-US">
              <a:effectLst/>
              <a:latin typeface="+mn-lt"/>
              <a:cs typeface="+mn-lt"/>
            </a:endParaRPr>
          </a:p>
        </p:txBody>
      </p:sp>
      <p:pic>
        <p:nvPicPr>
          <p:cNvPr id="5" name="Content Placeholder 4"/>
          <p:cNvPicPr>
            <a:picLocks noChangeAspect="1"/>
          </p:cNvPicPr>
          <p:nvPr>
            <p:ph idx="1"/>
          </p:nvPr>
        </p:nvPicPr>
        <p:blipFill>
          <a:blip r:embed="rId1"/>
          <a:stretch>
            <a:fillRect/>
          </a:stretch>
        </p:blipFill>
        <p:spPr>
          <a:xfrm>
            <a:off x="4798060" y="800100"/>
            <a:ext cx="7215505" cy="5971540"/>
          </a:xfrm>
          <a:prstGeom prst="rect">
            <a:avLst/>
          </a:prstGeom>
        </p:spPr>
      </p:pic>
      <p:sp>
        <p:nvSpPr>
          <p:cNvPr id="9" name="Text Box 8"/>
          <p:cNvSpPr txBox="1"/>
          <p:nvPr/>
        </p:nvSpPr>
        <p:spPr>
          <a:xfrm>
            <a:off x="1405255" y="2700020"/>
            <a:ext cx="1872615" cy="1753235"/>
          </a:xfrm>
          <a:prstGeom prst="rect">
            <a:avLst/>
          </a:prstGeom>
          <a:noFill/>
        </p:spPr>
        <p:txBody>
          <a:bodyPr wrap="square" rtlCol="0">
            <a:spAutoFit/>
          </a:bodyPr>
          <a:p>
            <a:pPr marL="342900" indent="-342900" algn="l">
              <a:lnSpc>
                <a:spcPct val="150000"/>
              </a:lnSpc>
              <a:buFont typeface="+mj-lt"/>
              <a:buAutoNum type="arabicPeriod"/>
            </a:pPr>
            <a:r>
              <a:rPr lang="en-US" altLang="en-US"/>
              <a:t>Comparison</a:t>
            </a:r>
            <a:endParaRPr lang="en-US" altLang="en-US"/>
          </a:p>
          <a:p>
            <a:pPr marL="342900" indent="-342900" algn="l">
              <a:lnSpc>
                <a:spcPct val="150000"/>
              </a:lnSpc>
              <a:buFont typeface="+mj-lt"/>
              <a:buAutoNum type="arabicPeriod"/>
            </a:pPr>
            <a:r>
              <a:rPr lang="en-US" altLang="en-US"/>
              <a:t>Relationship</a:t>
            </a:r>
            <a:endParaRPr lang="en-US" altLang="en-US"/>
          </a:p>
          <a:p>
            <a:pPr marL="342900" indent="-342900" algn="l">
              <a:lnSpc>
                <a:spcPct val="150000"/>
              </a:lnSpc>
              <a:buFont typeface="+mj-lt"/>
              <a:buAutoNum type="arabicPeriod"/>
            </a:pPr>
            <a:r>
              <a:rPr lang="en-US" altLang="en-US"/>
              <a:t>Distribution</a:t>
            </a:r>
            <a:endParaRPr lang="en-US" altLang="en-US"/>
          </a:p>
          <a:p>
            <a:pPr marL="342900" indent="-342900" algn="l">
              <a:lnSpc>
                <a:spcPct val="150000"/>
              </a:lnSpc>
              <a:buFont typeface="+mj-lt"/>
              <a:buAutoNum type="arabicPeriod"/>
            </a:pPr>
            <a:r>
              <a:rPr lang="en-US" altLang="en-US"/>
              <a:t>Composition</a:t>
            </a:r>
            <a:endParaRPr lang="en-US" altLang="en-US"/>
          </a:p>
        </p:txBody>
      </p:sp>
      <p:sp>
        <p:nvSpPr>
          <p:cNvPr id="10" name="Text Box 9"/>
          <p:cNvSpPr txBox="1"/>
          <p:nvPr/>
        </p:nvSpPr>
        <p:spPr>
          <a:xfrm>
            <a:off x="41910" y="1710055"/>
            <a:ext cx="4599305" cy="922020"/>
          </a:xfrm>
          <a:prstGeom prst="rect">
            <a:avLst/>
          </a:prstGeom>
          <a:noFill/>
        </p:spPr>
        <p:txBody>
          <a:bodyPr wrap="square" rtlCol="0">
            <a:spAutoFit/>
          </a:bodyPr>
          <a:p>
            <a:pPr algn="ctr"/>
            <a:r>
              <a:rPr lang="en-US" altLang="en-US" b="1"/>
              <a:t>THERE ARE FOUR BASIC PRESIONTATION TYPES THAT YOU CAN USE PRESENT YOUR DATA:</a:t>
            </a:r>
            <a:endParaRPr lang="en-US" altLang="en-US"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954405" y="930275"/>
            <a:ext cx="10282555" cy="5111750"/>
          </a:xfrm>
          <a:prstGeom prst="rect">
            <a:avLst/>
          </a:prstGeom>
        </p:spPr>
      </p:pic>
      <p:sp>
        <p:nvSpPr>
          <p:cNvPr id="7" name="Title 3"/>
          <p:cNvSpPr>
            <a:spLocks noGrp="1"/>
          </p:cNvSpPr>
          <p:nvPr/>
        </p:nvSpPr>
        <p:spPr>
          <a:xfrm>
            <a:off x="29210" y="71755"/>
            <a:ext cx="12084050" cy="566420"/>
          </a:xfrm>
          <a:prstGeom prst="rect">
            <a:avLst/>
          </a:prstGeom>
          <a:solidFill>
            <a:schemeClr val="bg2"/>
          </a:soli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ltLang="en-US">
                <a:effectLst/>
                <a:latin typeface="+mn-lt"/>
                <a:cs typeface="+mn-lt"/>
              </a:rPr>
              <a:t>Variable Types</a:t>
            </a:r>
            <a:endParaRPr lang="en-US" altLang="en-US">
              <a:effectLst/>
              <a:latin typeface="+mn-lt"/>
              <a:cs typeface="+mn-lt"/>
            </a:endParaRPr>
          </a:p>
        </p:txBody>
      </p:sp>
      <p:sp>
        <p:nvSpPr>
          <p:cNvPr id="8" name="Text Box 7"/>
          <p:cNvSpPr txBox="1"/>
          <p:nvPr/>
        </p:nvSpPr>
        <p:spPr>
          <a:xfrm>
            <a:off x="5267325" y="6464935"/>
            <a:ext cx="6957060" cy="368300"/>
          </a:xfrm>
          <a:prstGeom prst="rect">
            <a:avLst/>
          </a:prstGeom>
          <a:noFill/>
        </p:spPr>
        <p:txBody>
          <a:bodyPr wrap="square" rtlCol="0" anchor="t">
            <a:spAutoFit/>
          </a:bodyPr>
          <a:p>
            <a:pPr algn="r"/>
            <a:r>
              <a:rPr lang="en-US"/>
              <a:t>https://quantifyinghealth.com/variable-types/</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nvSpPr>
        <p:spPr>
          <a:xfrm>
            <a:off x="29210" y="71755"/>
            <a:ext cx="12084050" cy="566420"/>
          </a:xfrm>
          <a:prstGeom prst="rect">
            <a:avLst/>
          </a:prstGeom>
          <a:solidFill>
            <a:schemeClr val="bg2"/>
          </a:soli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ltLang="en-US">
                <a:effectLst/>
                <a:latin typeface="+mn-lt"/>
                <a:cs typeface="+mn-lt"/>
              </a:rPr>
              <a:t>Univariate and Bivariate Graphs</a:t>
            </a:r>
            <a:endParaRPr lang="en-US" altLang="en-US">
              <a:effectLst/>
              <a:latin typeface="+mn-lt"/>
              <a:cs typeface="+mn-lt"/>
            </a:endParaRPr>
          </a:p>
        </p:txBody>
      </p:sp>
      <p:sp>
        <p:nvSpPr>
          <p:cNvPr id="5" name="Text Box 4"/>
          <p:cNvSpPr txBox="1"/>
          <p:nvPr/>
        </p:nvSpPr>
        <p:spPr>
          <a:xfrm>
            <a:off x="229870" y="810260"/>
            <a:ext cx="11123295" cy="1337945"/>
          </a:xfrm>
          <a:prstGeom prst="rect">
            <a:avLst/>
          </a:prstGeom>
          <a:noFill/>
        </p:spPr>
        <p:txBody>
          <a:bodyPr wrap="square" rtlCol="0" anchor="t">
            <a:spAutoFit/>
          </a:bodyPr>
          <a:p>
            <a:pPr marL="342900" indent="-342900">
              <a:lnSpc>
                <a:spcPct val="150000"/>
              </a:lnSpc>
              <a:buFont typeface="Arial" panose="020B0604020202020204" pitchFamily="34" charset="0"/>
              <a:buChar char="•"/>
            </a:pPr>
            <a:r>
              <a:rPr lang="en-US" b="1"/>
              <a:t>Univariate</a:t>
            </a:r>
            <a:r>
              <a:rPr lang="en-US"/>
              <a:t> analysis is when only </a:t>
            </a:r>
            <a:r>
              <a:rPr lang="en-US" b="1"/>
              <a:t>one variable</a:t>
            </a:r>
            <a:r>
              <a:rPr lang="en-US"/>
              <a:t> is analyzed.</a:t>
            </a:r>
            <a:endParaRPr lang="en-US"/>
          </a:p>
          <a:p>
            <a:pPr marL="342900" indent="-342900">
              <a:lnSpc>
                <a:spcPct val="150000"/>
              </a:lnSpc>
              <a:buFont typeface="Arial" panose="020B0604020202020204" pitchFamily="34" charset="0"/>
              <a:buChar char="•"/>
            </a:pPr>
            <a:r>
              <a:rPr lang="en-US" b="1"/>
              <a:t>Bivariate</a:t>
            </a:r>
            <a:r>
              <a:rPr lang="en-US"/>
              <a:t> data analysis is when exactly </a:t>
            </a:r>
            <a:r>
              <a:rPr lang="en-US" b="1"/>
              <a:t>two variables</a:t>
            </a:r>
            <a:r>
              <a:rPr lang="en-US"/>
              <a:t> are analyzed.</a:t>
            </a:r>
            <a:endParaRPr lang="en-US"/>
          </a:p>
          <a:p>
            <a:pPr marL="342900" indent="-342900">
              <a:lnSpc>
                <a:spcPct val="150000"/>
              </a:lnSpc>
              <a:buFont typeface="Arial" panose="020B0604020202020204" pitchFamily="34" charset="0"/>
              <a:buChar char="•"/>
            </a:pPr>
            <a:r>
              <a:rPr lang="en-US" b="1"/>
              <a:t>Multivariate</a:t>
            </a:r>
            <a:r>
              <a:rPr lang="en-US"/>
              <a:t> analysis is when </a:t>
            </a:r>
            <a:r>
              <a:rPr lang="en-US" b="1"/>
              <a:t>more than two variables </a:t>
            </a:r>
            <a:r>
              <a:rPr lang="en-US"/>
              <a:t>get analyzed.</a:t>
            </a:r>
            <a:endParaRPr lang="en-US"/>
          </a:p>
        </p:txBody>
      </p:sp>
      <p:pic>
        <p:nvPicPr>
          <p:cNvPr id="6" name="Picture 5"/>
          <p:cNvPicPr>
            <a:picLocks noChangeAspect="1"/>
          </p:cNvPicPr>
          <p:nvPr/>
        </p:nvPicPr>
        <p:blipFill>
          <a:blip r:embed="rId1"/>
          <a:stretch>
            <a:fillRect/>
          </a:stretch>
        </p:blipFill>
        <p:spPr>
          <a:xfrm>
            <a:off x="229870" y="2629535"/>
            <a:ext cx="3101975" cy="3101975"/>
          </a:xfrm>
          <a:prstGeom prst="rect">
            <a:avLst/>
          </a:prstGeom>
        </p:spPr>
      </p:pic>
      <p:sp>
        <p:nvSpPr>
          <p:cNvPr id="7" name="Text Box 6"/>
          <p:cNvSpPr txBox="1"/>
          <p:nvPr/>
        </p:nvSpPr>
        <p:spPr>
          <a:xfrm>
            <a:off x="1016635" y="5813425"/>
            <a:ext cx="1527810" cy="306705"/>
          </a:xfrm>
          <a:prstGeom prst="rect">
            <a:avLst/>
          </a:prstGeom>
          <a:noFill/>
        </p:spPr>
        <p:txBody>
          <a:bodyPr wrap="none" rtlCol="0" anchor="t">
            <a:spAutoFit/>
          </a:bodyPr>
          <a:p>
            <a:r>
              <a:rPr lang="en-US" sz="1400" i="1">
                <a:sym typeface="+mn-ea"/>
              </a:rPr>
              <a:t>Univariate </a:t>
            </a:r>
            <a:r>
              <a:rPr lang="en-US" altLang="en-US" sz="1400" i="1">
                <a:sym typeface="+mn-ea"/>
              </a:rPr>
              <a:t>Graph</a:t>
            </a:r>
            <a:endParaRPr lang="en-US" altLang="en-US" sz="1400" i="1">
              <a:sym typeface="+mn-ea"/>
            </a:endParaRPr>
          </a:p>
        </p:txBody>
      </p:sp>
      <p:pic>
        <p:nvPicPr>
          <p:cNvPr id="10" name="Picture 9"/>
          <p:cNvPicPr>
            <a:picLocks noChangeAspect="1"/>
          </p:cNvPicPr>
          <p:nvPr/>
        </p:nvPicPr>
        <p:blipFill>
          <a:blip r:embed="rId2"/>
          <a:stretch>
            <a:fillRect/>
          </a:stretch>
        </p:blipFill>
        <p:spPr>
          <a:xfrm>
            <a:off x="3745865" y="2793365"/>
            <a:ext cx="4437380" cy="2774315"/>
          </a:xfrm>
          <a:prstGeom prst="rect">
            <a:avLst/>
          </a:prstGeom>
        </p:spPr>
      </p:pic>
      <p:sp>
        <p:nvSpPr>
          <p:cNvPr id="11" name="Text Box 10"/>
          <p:cNvSpPr txBox="1"/>
          <p:nvPr/>
        </p:nvSpPr>
        <p:spPr>
          <a:xfrm>
            <a:off x="5189220" y="5731510"/>
            <a:ext cx="1419225" cy="306705"/>
          </a:xfrm>
          <a:prstGeom prst="rect">
            <a:avLst/>
          </a:prstGeom>
          <a:noFill/>
        </p:spPr>
        <p:txBody>
          <a:bodyPr wrap="none" rtlCol="0" anchor="t">
            <a:spAutoFit/>
          </a:bodyPr>
          <a:p>
            <a:pPr algn="l"/>
            <a:r>
              <a:rPr lang="en-US" sz="1400" i="1">
                <a:sym typeface="+mn-ea"/>
              </a:rPr>
              <a:t>Bivariate </a:t>
            </a:r>
            <a:r>
              <a:rPr lang="en-US" altLang="en-US" sz="1400" i="1">
                <a:sym typeface="+mn-ea"/>
              </a:rPr>
              <a:t>Graph</a:t>
            </a:r>
            <a:endParaRPr lang="en-US" altLang="en-US" sz="1400" i="1">
              <a:sym typeface="+mn-ea"/>
            </a:endParaRPr>
          </a:p>
        </p:txBody>
      </p:sp>
      <p:pic>
        <p:nvPicPr>
          <p:cNvPr id="12" name="Picture 11"/>
          <p:cNvPicPr>
            <a:picLocks noChangeAspect="1"/>
          </p:cNvPicPr>
          <p:nvPr/>
        </p:nvPicPr>
        <p:blipFill>
          <a:blip r:embed="rId3"/>
          <a:stretch>
            <a:fillRect/>
          </a:stretch>
        </p:blipFill>
        <p:spPr>
          <a:xfrm>
            <a:off x="8425180" y="2516505"/>
            <a:ext cx="3239135" cy="2591435"/>
          </a:xfrm>
          <a:prstGeom prst="rect">
            <a:avLst/>
          </a:prstGeom>
        </p:spPr>
      </p:pic>
      <p:sp>
        <p:nvSpPr>
          <p:cNvPr id="13" name="Text Box 12"/>
          <p:cNvSpPr txBox="1"/>
          <p:nvPr/>
        </p:nvSpPr>
        <p:spPr>
          <a:xfrm>
            <a:off x="9439275" y="5638800"/>
            <a:ext cx="1597025" cy="306705"/>
          </a:xfrm>
          <a:prstGeom prst="rect">
            <a:avLst/>
          </a:prstGeom>
          <a:noFill/>
        </p:spPr>
        <p:txBody>
          <a:bodyPr wrap="none" rtlCol="0" anchor="t">
            <a:spAutoFit/>
          </a:bodyPr>
          <a:p>
            <a:pPr algn="l"/>
            <a:r>
              <a:rPr lang="en-US" sz="1400" i="1">
                <a:sym typeface="+mn-ea"/>
              </a:rPr>
              <a:t>Multivariate </a:t>
            </a:r>
            <a:r>
              <a:rPr lang="en-US" altLang="en-US" sz="1400" i="1">
                <a:sym typeface="+mn-ea"/>
              </a:rPr>
              <a:t>graph</a:t>
            </a:r>
            <a:endParaRPr lang="en-US" altLang="en-US" sz="1400" i="1">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1"/>
          <p:cNvSpPr>
            <a:spLocks noGrp="1"/>
          </p:cNvSpPr>
          <p:nvPr/>
        </p:nvSpPr>
        <p:spPr>
          <a:xfrm>
            <a:off x="5715" y="3053715"/>
            <a:ext cx="12158980" cy="566420"/>
          </a:xfrm>
          <a:prstGeom prst="rect">
            <a:avLst/>
          </a:prstGeom>
          <a:gradFill>
            <a:gsLst>
              <a:gs pos="0">
                <a:schemeClr val="accent1">
                  <a:lumMod val="5000"/>
                  <a:lumOff val="95000"/>
                </a:schemeClr>
              </a:gs>
              <a:gs pos="100000">
                <a:schemeClr val="accent6"/>
              </a:gs>
            </a:gsLst>
            <a:path path="rect">
              <a:fillToRect l="50000" t="50000" r="50000" b="50000"/>
            </a:path>
            <a:tileRect/>
          </a:gra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ltLang="en-US">
                <a:effectLst/>
                <a:latin typeface="+mn-lt"/>
                <a:cs typeface="+mn-lt"/>
                <a:sym typeface="+mn-ea"/>
              </a:rPr>
              <a:t>BASIC PLOT AND GGPLOT2</a:t>
            </a:r>
            <a:endParaRPr lang="en-US" altLang="en-US">
              <a:effectLst/>
              <a:latin typeface="+mn-lt"/>
              <a:cs typeface="+mn-lt"/>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nvSpPr>
        <p:spPr>
          <a:xfrm>
            <a:off x="-12065" y="167005"/>
            <a:ext cx="12240895" cy="566420"/>
          </a:xfrm>
          <a:prstGeom prst="rect">
            <a:avLst/>
          </a:prstGeom>
          <a:solidFill>
            <a:schemeClr val="bg2"/>
          </a:soli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ltLang="en-US">
                <a:effectLst/>
                <a:latin typeface="+mn-lt"/>
                <a:cs typeface="+mn-lt"/>
              </a:rPr>
              <a:t>IMPORT DATA INTO R</a:t>
            </a:r>
            <a:endParaRPr lang="en-US" altLang="en-US">
              <a:effectLst/>
              <a:latin typeface="+mn-lt"/>
              <a:cs typeface="+mn-lt"/>
            </a:endParaRPr>
          </a:p>
        </p:txBody>
      </p:sp>
      <p:pic>
        <p:nvPicPr>
          <p:cNvPr id="5" name="Picture 4"/>
          <p:cNvPicPr>
            <a:picLocks noChangeAspect="1"/>
          </p:cNvPicPr>
          <p:nvPr/>
        </p:nvPicPr>
        <p:blipFill>
          <a:blip r:embed="rId1"/>
          <a:stretch>
            <a:fillRect/>
          </a:stretch>
        </p:blipFill>
        <p:spPr>
          <a:xfrm>
            <a:off x="273685" y="914400"/>
            <a:ext cx="5686425" cy="1466850"/>
          </a:xfrm>
          <a:prstGeom prst="rect">
            <a:avLst/>
          </a:prstGeom>
        </p:spPr>
      </p:pic>
      <p:pic>
        <p:nvPicPr>
          <p:cNvPr id="6" name="Picture 5"/>
          <p:cNvPicPr>
            <a:picLocks noChangeAspect="1"/>
          </p:cNvPicPr>
          <p:nvPr/>
        </p:nvPicPr>
        <p:blipFill>
          <a:blip r:embed="rId2"/>
          <a:stretch>
            <a:fillRect/>
          </a:stretch>
        </p:blipFill>
        <p:spPr>
          <a:xfrm>
            <a:off x="4838065" y="2513330"/>
            <a:ext cx="7182485" cy="41021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nvSpPr>
        <p:spPr>
          <a:xfrm>
            <a:off x="-12065" y="167005"/>
            <a:ext cx="12146280" cy="566420"/>
          </a:xfrm>
          <a:prstGeom prst="rect">
            <a:avLst/>
          </a:prstGeom>
          <a:solidFill>
            <a:schemeClr val="bg2"/>
          </a:soli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ltLang="en-US">
                <a:effectLst/>
                <a:latin typeface="+mn-lt"/>
                <a:cs typeface="+mn-lt"/>
              </a:rPr>
              <a:t>Introduce data in R</a:t>
            </a:r>
            <a:endParaRPr lang="en-US" altLang="en-US">
              <a:effectLst/>
              <a:latin typeface="+mn-lt"/>
              <a:cs typeface="+mn-lt"/>
            </a:endParaRPr>
          </a:p>
        </p:txBody>
      </p:sp>
      <p:sp>
        <p:nvSpPr>
          <p:cNvPr id="7" name="Text Box 6"/>
          <p:cNvSpPr txBox="1"/>
          <p:nvPr/>
        </p:nvSpPr>
        <p:spPr>
          <a:xfrm>
            <a:off x="160655" y="6456045"/>
            <a:ext cx="11972925" cy="245110"/>
          </a:xfrm>
          <a:prstGeom prst="rect">
            <a:avLst/>
          </a:prstGeom>
          <a:noFill/>
        </p:spPr>
        <p:txBody>
          <a:bodyPr wrap="square" rtlCol="0" anchor="t">
            <a:spAutoFit/>
          </a:bodyPr>
          <a:p>
            <a:pPr algn="r"/>
            <a:r>
              <a:rPr lang="en-US" sz="1000" i="1"/>
              <a:t>https://www.kaggle.com/datasets/thedevastator/predicting-heart-disease-risk-using-clinical-var</a:t>
            </a:r>
            <a:endParaRPr lang="en-US" sz="1000" i="1"/>
          </a:p>
        </p:txBody>
      </p:sp>
      <p:pic>
        <p:nvPicPr>
          <p:cNvPr id="8" name="Picture 7"/>
          <p:cNvPicPr>
            <a:picLocks noChangeAspect="1"/>
          </p:cNvPicPr>
          <p:nvPr/>
        </p:nvPicPr>
        <p:blipFill>
          <a:blip r:embed="rId1"/>
          <a:stretch>
            <a:fillRect/>
          </a:stretch>
        </p:blipFill>
        <p:spPr>
          <a:xfrm>
            <a:off x="1981200" y="1651000"/>
            <a:ext cx="8639175" cy="3705225"/>
          </a:xfrm>
          <a:prstGeom prst="rect">
            <a:avLst/>
          </a:prstGeom>
        </p:spPr>
      </p:pic>
      <p:sp>
        <p:nvSpPr>
          <p:cNvPr id="9" name="Text Box 8"/>
          <p:cNvSpPr txBox="1"/>
          <p:nvPr/>
        </p:nvSpPr>
        <p:spPr>
          <a:xfrm>
            <a:off x="91440" y="851535"/>
            <a:ext cx="11975465" cy="645160"/>
          </a:xfrm>
          <a:prstGeom prst="rect">
            <a:avLst/>
          </a:prstGeom>
          <a:noFill/>
        </p:spPr>
        <p:txBody>
          <a:bodyPr wrap="square" rtlCol="0" anchor="t">
            <a:spAutoFit/>
          </a:bodyPr>
          <a:p>
            <a:r>
              <a:rPr lang="en-US"/>
              <a:t>This dataset contains </a:t>
            </a:r>
            <a:r>
              <a:rPr lang="en-US" b="1"/>
              <a:t>270 case studies of individuals</a:t>
            </a:r>
            <a:r>
              <a:rPr lang="en-US"/>
              <a:t> classified as either having or not having </a:t>
            </a:r>
            <a:r>
              <a:rPr lang="en-US" b="1"/>
              <a:t>heart disease</a:t>
            </a:r>
            <a:r>
              <a:rPr lang="en-US"/>
              <a:t> based on results from cardiac catheterizations - the gold standard in heart health assessment.</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nvSpPr>
        <p:spPr>
          <a:xfrm>
            <a:off x="-12065" y="167005"/>
            <a:ext cx="12146280" cy="566420"/>
          </a:xfrm>
          <a:prstGeom prst="rect">
            <a:avLst/>
          </a:prstGeom>
          <a:solidFill>
            <a:schemeClr val="bg2"/>
          </a:soli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ltLang="en-US">
                <a:effectLst/>
                <a:latin typeface="+mn-lt"/>
                <a:cs typeface="+mn-lt"/>
              </a:rPr>
              <a:t>DESCRIBE DATASET</a:t>
            </a:r>
            <a:endParaRPr lang="en-US" altLang="en-US">
              <a:effectLst/>
              <a:latin typeface="+mn-lt"/>
              <a:cs typeface="+mn-lt"/>
            </a:endParaRPr>
          </a:p>
        </p:txBody>
      </p:sp>
      <p:pic>
        <p:nvPicPr>
          <p:cNvPr id="6" name="Picture 5"/>
          <p:cNvPicPr>
            <a:picLocks noChangeAspect="1"/>
          </p:cNvPicPr>
          <p:nvPr/>
        </p:nvPicPr>
        <p:blipFill>
          <a:blip r:embed="rId1"/>
          <a:stretch>
            <a:fillRect/>
          </a:stretch>
        </p:blipFill>
        <p:spPr>
          <a:xfrm>
            <a:off x="3326130" y="902335"/>
            <a:ext cx="5470525" cy="58559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nvSpPr>
        <p:spPr>
          <a:xfrm>
            <a:off x="-12065" y="167005"/>
            <a:ext cx="12240895" cy="566420"/>
          </a:xfrm>
          <a:prstGeom prst="rect">
            <a:avLst/>
          </a:prstGeom>
          <a:solidFill>
            <a:schemeClr val="bg2"/>
          </a:soli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ltLang="en-US">
                <a:effectLst/>
                <a:latin typeface="+mn-lt"/>
                <a:cs typeface="+mn-lt"/>
              </a:rPr>
              <a:t>Barplot</a:t>
            </a:r>
            <a:endParaRPr lang="en-US" altLang="en-US">
              <a:effectLst/>
              <a:latin typeface="+mn-lt"/>
              <a:cs typeface="+mn-lt"/>
            </a:endParaRPr>
          </a:p>
        </p:txBody>
      </p:sp>
      <p:pic>
        <p:nvPicPr>
          <p:cNvPr id="7" name="Picture 6"/>
          <p:cNvPicPr>
            <a:picLocks noChangeAspect="1"/>
          </p:cNvPicPr>
          <p:nvPr/>
        </p:nvPicPr>
        <p:blipFill>
          <a:blip r:embed="rId1"/>
          <a:stretch>
            <a:fillRect/>
          </a:stretch>
        </p:blipFill>
        <p:spPr>
          <a:xfrm>
            <a:off x="420370" y="3073400"/>
            <a:ext cx="4173855" cy="3346450"/>
          </a:xfrm>
          <a:prstGeom prst="rect">
            <a:avLst/>
          </a:prstGeom>
        </p:spPr>
      </p:pic>
      <p:sp>
        <p:nvSpPr>
          <p:cNvPr id="8" name="Text Box 7"/>
          <p:cNvSpPr txBox="1"/>
          <p:nvPr/>
        </p:nvSpPr>
        <p:spPr>
          <a:xfrm>
            <a:off x="254635" y="1625600"/>
            <a:ext cx="4339590" cy="1383665"/>
          </a:xfrm>
          <a:prstGeom prst="rect">
            <a:avLst/>
          </a:prstGeom>
          <a:solidFill>
            <a:schemeClr val="bg2"/>
          </a:solidFill>
          <a:ln>
            <a:solidFill>
              <a:schemeClr val="tx1"/>
            </a:solidFill>
          </a:ln>
        </p:spPr>
        <p:txBody>
          <a:bodyPr wrap="square" rtlCol="0" anchor="t">
            <a:spAutoFit/>
          </a:bodyPr>
          <a:p>
            <a:r>
              <a:rPr lang="en-US" sz="1200"/>
              <a:t>barplot(table(data$Sex),</a:t>
            </a:r>
            <a:endParaRPr lang="en-US" sz="1200"/>
          </a:p>
          <a:p>
            <a:r>
              <a:rPr lang="en-US" sz="1200"/>
              <a:t>    ylab = "Number of sample", # add y label</a:t>
            </a:r>
            <a:endParaRPr lang="en-US" sz="1200"/>
          </a:p>
          <a:p>
            <a:r>
              <a:rPr lang="en-US" sz="1200"/>
              <a:t>    xlab = "Sex", # add x label</a:t>
            </a:r>
            <a:endParaRPr lang="en-US" sz="1200"/>
          </a:p>
          <a:p>
            <a:r>
              <a:rPr lang="en-US" sz="1200"/>
              <a:t>    main = "Age count in dataset", # add title for graph</a:t>
            </a:r>
            <a:endParaRPr lang="en-US" sz="1200"/>
          </a:p>
          <a:p>
            <a:r>
              <a:rPr lang="en-US" sz="1200"/>
              <a:t>    col = c("#90bf80", "blue"), # add color</a:t>
            </a:r>
            <a:endParaRPr lang="en-US" sz="1200"/>
          </a:p>
          <a:p>
            <a:r>
              <a:rPr lang="en-US" sz="1200"/>
              <a:t>    fill = c("pink")</a:t>
            </a:r>
            <a:endParaRPr lang="en-US" sz="1200"/>
          </a:p>
          <a:p>
            <a:r>
              <a:rPr lang="en-US" sz="1200"/>
              <a:t>)</a:t>
            </a:r>
            <a:endParaRPr lang="en-US" sz="1200"/>
          </a:p>
        </p:txBody>
      </p:sp>
      <p:sp>
        <p:nvSpPr>
          <p:cNvPr id="9" name="Text Box 8"/>
          <p:cNvSpPr txBox="1"/>
          <p:nvPr/>
        </p:nvSpPr>
        <p:spPr>
          <a:xfrm>
            <a:off x="1659890" y="1148080"/>
            <a:ext cx="1370965" cy="368300"/>
          </a:xfrm>
          <a:prstGeom prst="rect">
            <a:avLst/>
          </a:prstGeom>
          <a:gradFill>
            <a:gsLst>
              <a:gs pos="0">
                <a:schemeClr val="accent1">
                  <a:lumMod val="5000"/>
                  <a:lumOff val="95000"/>
                </a:schemeClr>
              </a:gs>
              <a:gs pos="100000">
                <a:schemeClr val="accent2">
                  <a:lumMod val="40000"/>
                  <a:lumOff val="60000"/>
                </a:schemeClr>
              </a:gs>
            </a:gsLst>
            <a:path path="rect">
              <a:fillToRect l="50000" t="50000" r="50000" b="50000"/>
            </a:path>
            <a:tileRect/>
          </a:gradFill>
        </p:spPr>
        <p:txBody>
          <a:bodyPr wrap="square" rtlCol="0">
            <a:spAutoFit/>
          </a:bodyPr>
          <a:p>
            <a:pPr algn="ctr"/>
            <a:r>
              <a:rPr lang="en-US" altLang="en-US"/>
              <a:t>Basic Plot </a:t>
            </a:r>
            <a:endParaRPr lang="en-US" altLang="en-US"/>
          </a:p>
        </p:txBody>
      </p:sp>
      <p:sp>
        <p:nvSpPr>
          <p:cNvPr id="10" name="Text Box 9"/>
          <p:cNvSpPr txBox="1"/>
          <p:nvPr/>
        </p:nvSpPr>
        <p:spPr>
          <a:xfrm>
            <a:off x="8321675" y="1257300"/>
            <a:ext cx="1656080" cy="368300"/>
          </a:xfrm>
          <a:prstGeom prst="rect">
            <a:avLst/>
          </a:prstGeom>
          <a:gradFill>
            <a:gsLst>
              <a:gs pos="0">
                <a:schemeClr val="accent1">
                  <a:lumMod val="5000"/>
                  <a:lumOff val="95000"/>
                </a:schemeClr>
              </a:gs>
              <a:gs pos="100000">
                <a:schemeClr val="accent2">
                  <a:lumMod val="40000"/>
                  <a:lumOff val="60000"/>
                </a:schemeClr>
              </a:gs>
            </a:gsLst>
            <a:path path="rect">
              <a:fillToRect l="50000" t="50000" r="50000" b="50000"/>
            </a:path>
            <a:tileRect/>
          </a:gradFill>
        </p:spPr>
        <p:txBody>
          <a:bodyPr wrap="square" rtlCol="0">
            <a:spAutoFit/>
          </a:bodyPr>
          <a:p>
            <a:pPr algn="ctr"/>
            <a:r>
              <a:rPr lang="en-US" altLang="en-US"/>
              <a:t>ggplot2 Plot </a:t>
            </a:r>
            <a:endParaRPr lang="en-US" altLang="en-US"/>
          </a:p>
        </p:txBody>
      </p:sp>
      <p:pic>
        <p:nvPicPr>
          <p:cNvPr id="12" name="Picture 11"/>
          <p:cNvPicPr>
            <a:picLocks noChangeAspect="1"/>
          </p:cNvPicPr>
          <p:nvPr/>
        </p:nvPicPr>
        <p:blipFill>
          <a:blip r:embed="rId2"/>
          <a:stretch>
            <a:fillRect/>
          </a:stretch>
        </p:blipFill>
        <p:spPr>
          <a:xfrm>
            <a:off x="7174230" y="3329940"/>
            <a:ext cx="3759835" cy="2834005"/>
          </a:xfrm>
          <a:prstGeom prst="rect">
            <a:avLst/>
          </a:prstGeom>
        </p:spPr>
      </p:pic>
      <p:sp>
        <p:nvSpPr>
          <p:cNvPr id="13" name="Text Box 12"/>
          <p:cNvSpPr txBox="1"/>
          <p:nvPr/>
        </p:nvSpPr>
        <p:spPr>
          <a:xfrm>
            <a:off x="5840730" y="1717675"/>
            <a:ext cx="6145530" cy="1198880"/>
          </a:xfrm>
          <a:prstGeom prst="rect">
            <a:avLst/>
          </a:prstGeom>
          <a:solidFill>
            <a:schemeClr val="bg2"/>
          </a:solidFill>
          <a:ln>
            <a:solidFill>
              <a:schemeClr val="tx1"/>
            </a:solidFill>
          </a:ln>
        </p:spPr>
        <p:txBody>
          <a:bodyPr wrap="square" rtlCol="0" anchor="t">
            <a:spAutoFit/>
          </a:bodyPr>
          <a:p>
            <a:r>
              <a:rPr lang="en-US" sz="1200"/>
              <a:t>ggplot(data, aes(as.factor(Sex), fill = as.factor(Sex))) +</a:t>
            </a:r>
            <a:endParaRPr lang="en-US" sz="1200"/>
          </a:p>
          <a:p>
            <a:r>
              <a:rPr lang="en-US" sz="1200"/>
              <a:t>    geom_bar() + # select a type of plot</a:t>
            </a:r>
            <a:endParaRPr lang="en-US" sz="1200"/>
          </a:p>
          <a:p>
            <a:r>
              <a:rPr lang="en-US" sz="1200"/>
              <a:t>    labs(x = "Sex", y = "Number of sample", title = "Age count in dataset") + # add title, x axis's name, y axis'name</a:t>
            </a:r>
            <a:endParaRPr lang="en-US" sz="1200"/>
          </a:p>
          <a:p>
            <a:r>
              <a:rPr lang="en-US" sz="1200"/>
              <a:t>    guides(fill = guide_legend(title = "Sex")) +</a:t>
            </a:r>
            <a:endParaRPr lang="en-US" sz="1200"/>
          </a:p>
          <a:p>
            <a:r>
              <a:rPr lang="en-US" sz="1200"/>
              <a:t>    theme(text = element_text(size = 20))</a:t>
            </a:r>
            <a:endParaRPr lang="en-US" sz="1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3"/>
          <p:cNvSpPr>
            <a:spLocks noGrp="1"/>
          </p:cNvSpPr>
          <p:nvPr/>
        </p:nvSpPr>
        <p:spPr>
          <a:xfrm>
            <a:off x="-3810" y="167005"/>
            <a:ext cx="12178030" cy="566420"/>
          </a:xfrm>
          <a:prstGeom prst="rect">
            <a:avLst/>
          </a:prstGeom>
          <a:solidFill>
            <a:schemeClr val="bg2"/>
          </a:soli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ltLang="en-US">
                <a:effectLst/>
                <a:latin typeface="+mn-lt"/>
                <a:cs typeface="+mn-lt"/>
              </a:rPr>
              <a:t>Reshape2::melt,dcast</a:t>
            </a:r>
            <a:r>
              <a:rPr lang="en-US" altLang="en-GB">
                <a:effectLst/>
                <a:latin typeface="+mn-lt"/>
                <a:cs typeface="+mn-lt"/>
              </a:rPr>
              <a:t>  </a:t>
            </a:r>
            <a:endParaRPr lang="en-US" altLang="en-GB">
              <a:effectLst/>
              <a:latin typeface="+mn-lt"/>
              <a:cs typeface="+mn-lt"/>
            </a:endParaRPr>
          </a:p>
        </p:txBody>
      </p:sp>
      <p:pic>
        <p:nvPicPr>
          <p:cNvPr id="4" name="Picture 3"/>
          <p:cNvPicPr>
            <a:picLocks noChangeAspect="1"/>
          </p:cNvPicPr>
          <p:nvPr/>
        </p:nvPicPr>
        <p:blipFill>
          <a:blip r:embed="rId1"/>
          <a:srcRect l="58150"/>
          <a:stretch>
            <a:fillRect/>
          </a:stretch>
        </p:blipFill>
        <p:spPr>
          <a:xfrm>
            <a:off x="8255635" y="1861185"/>
            <a:ext cx="2404745" cy="4063365"/>
          </a:xfrm>
          <a:prstGeom prst="rect">
            <a:avLst/>
          </a:prstGeom>
        </p:spPr>
      </p:pic>
      <p:pic>
        <p:nvPicPr>
          <p:cNvPr id="5" name="Picture 4"/>
          <p:cNvPicPr>
            <a:picLocks noChangeAspect="1"/>
          </p:cNvPicPr>
          <p:nvPr/>
        </p:nvPicPr>
        <p:blipFill>
          <a:blip r:embed="rId1"/>
          <a:srcRect r="46182" b="54649"/>
          <a:stretch>
            <a:fillRect/>
          </a:stretch>
        </p:blipFill>
        <p:spPr>
          <a:xfrm>
            <a:off x="1086485" y="2264410"/>
            <a:ext cx="3092450" cy="1842770"/>
          </a:xfrm>
          <a:prstGeom prst="rect">
            <a:avLst/>
          </a:prstGeom>
        </p:spPr>
      </p:pic>
      <p:cxnSp>
        <p:nvCxnSpPr>
          <p:cNvPr id="6" name="Curved Connector 5"/>
          <p:cNvCxnSpPr>
            <a:stCxn id="5" idx="0"/>
            <a:endCxn id="4" idx="0"/>
          </p:cNvCxnSpPr>
          <p:nvPr/>
        </p:nvCxnSpPr>
        <p:spPr>
          <a:xfrm rot="16200000">
            <a:off x="5843905" y="-1350010"/>
            <a:ext cx="403225" cy="6825615"/>
          </a:xfrm>
          <a:prstGeom prst="curvedConnector3">
            <a:avLst>
              <a:gd name="adj1" fmla="val 321732"/>
            </a:avLst>
          </a:prstGeom>
          <a:ln>
            <a:tailEnd type="arrow" w="med" len="med"/>
          </a:ln>
        </p:spPr>
        <p:style>
          <a:lnRef idx="3">
            <a:schemeClr val="dk1"/>
          </a:lnRef>
          <a:fillRef idx="0">
            <a:schemeClr val="dk1"/>
          </a:fillRef>
          <a:effectRef idx="2">
            <a:schemeClr val="dk1"/>
          </a:effectRef>
          <a:fontRef idx="minor">
            <a:schemeClr val="tx1"/>
          </a:fontRef>
        </p:style>
      </p:cxnSp>
      <p:cxnSp>
        <p:nvCxnSpPr>
          <p:cNvPr id="9" name="Curved Connector 8"/>
          <p:cNvCxnSpPr>
            <a:stCxn id="4" idx="2"/>
            <a:endCxn id="5" idx="2"/>
          </p:cNvCxnSpPr>
          <p:nvPr/>
        </p:nvCxnSpPr>
        <p:spPr>
          <a:xfrm rot="5400000" flipH="1">
            <a:off x="5136515" y="1602740"/>
            <a:ext cx="1817370" cy="6825615"/>
          </a:xfrm>
          <a:prstGeom prst="curvedConnector3">
            <a:avLst>
              <a:gd name="adj1" fmla="val -13085"/>
            </a:avLst>
          </a:prstGeom>
          <a:ln>
            <a:tailEnd type="arrow" w="med" len="med"/>
          </a:ln>
        </p:spPr>
        <p:style>
          <a:lnRef idx="3">
            <a:schemeClr val="dk1"/>
          </a:lnRef>
          <a:fillRef idx="0">
            <a:schemeClr val="dk1"/>
          </a:fillRef>
          <a:effectRef idx="2">
            <a:schemeClr val="dk1"/>
          </a:effectRef>
          <a:fontRef idx="minor">
            <a:schemeClr val="tx1"/>
          </a:fontRef>
        </p:style>
      </p:cxnSp>
      <p:sp>
        <p:nvSpPr>
          <p:cNvPr id="10" name="Text Box 9"/>
          <p:cNvSpPr txBox="1"/>
          <p:nvPr/>
        </p:nvSpPr>
        <p:spPr>
          <a:xfrm>
            <a:off x="3990975" y="1403985"/>
            <a:ext cx="4655185" cy="368300"/>
          </a:xfrm>
          <a:prstGeom prst="rect">
            <a:avLst/>
          </a:prstGeom>
          <a:solidFill>
            <a:schemeClr val="accent4">
              <a:lumMod val="20000"/>
              <a:lumOff val="80000"/>
            </a:schemeClr>
          </a:solidFill>
        </p:spPr>
        <p:txBody>
          <a:bodyPr wrap="square" rtlCol="0" anchor="t">
            <a:spAutoFit/>
          </a:bodyPr>
          <a:p>
            <a:pPr algn="ctr"/>
            <a:r>
              <a:rPr lang="en-US"/>
              <a:t>long_df &lt;- </a:t>
            </a:r>
            <a:r>
              <a:rPr lang="en-US" b="1"/>
              <a:t>melt</a:t>
            </a:r>
            <a:r>
              <a:rPr lang="en-US"/>
              <a:t>(w_data, id = "team")</a:t>
            </a:r>
            <a:endParaRPr lang="en-US"/>
          </a:p>
        </p:txBody>
      </p:sp>
      <p:sp>
        <p:nvSpPr>
          <p:cNvPr id="11" name="Text Box 10"/>
          <p:cNvSpPr txBox="1"/>
          <p:nvPr/>
        </p:nvSpPr>
        <p:spPr>
          <a:xfrm>
            <a:off x="3990975" y="5316220"/>
            <a:ext cx="4632960" cy="368300"/>
          </a:xfrm>
          <a:prstGeom prst="rect">
            <a:avLst/>
          </a:prstGeom>
          <a:solidFill>
            <a:schemeClr val="accent4">
              <a:lumMod val="20000"/>
              <a:lumOff val="80000"/>
            </a:schemeClr>
          </a:solidFill>
        </p:spPr>
        <p:txBody>
          <a:bodyPr wrap="square" rtlCol="0" anchor="t">
            <a:spAutoFit/>
          </a:bodyPr>
          <a:p>
            <a:r>
              <a:rPr lang="en-US"/>
              <a:t>rw_data &lt;- </a:t>
            </a:r>
            <a:r>
              <a:rPr lang="en-US" b="1"/>
              <a:t>dcast</a:t>
            </a:r>
            <a:r>
              <a:rPr lang="en-US"/>
              <a:t>(long_df, team ~ variable)</a:t>
            </a:r>
            <a:endParaRPr lang="en-US"/>
          </a:p>
        </p:txBody>
      </p:sp>
      <p:sp>
        <p:nvSpPr>
          <p:cNvPr id="12" name="Text Box 11"/>
          <p:cNvSpPr txBox="1"/>
          <p:nvPr/>
        </p:nvSpPr>
        <p:spPr>
          <a:xfrm>
            <a:off x="5207635" y="6402705"/>
            <a:ext cx="6966585" cy="368300"/>
          </a:xfrm>
          <a:prstGeom prst="rect">
            <a:avLst/>
          </a:prstGeom>
          <a:noFill/>
        </p:spPr>
        <p:txBody>
          <a:bodyPr wrap="square" rtlCol="0" anchor="t">
            <a:spAutoFit/>
          </a:bodyPr>
          <a:p>
            <a:pPr algn="r"/>
            <a:r>
              <a:rPr lang="en-US"/>
              <a:t>https://ademos.people.uic.edu/Chapter8.html</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nvSpPr>
        <p:spPr>
          <a:xfrm>
            <a:off x="-12065" y="167005"/>
            <a:ext cx="12172315" cy="566420"/>
          </a:xfrm>
          <a:prstGeom prst="rect">
            <a:avLst/>
          </a:prstGeom>
          <a:solidFill>
            <a:schemeClr val="bg2"/>
          </a:soli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effectLst/>
                <a:latin typeface="+mn-lt"/>
                <a:cs typeface="+mn-lt"/>
              </a:rPr>
              <a:t>Histograms</a:t>
            </a:r>
            <a:r>
              <a:rPr lang="en-US" altLang="en-GB">
                <a:effectLst/>
                <a:latin typeface="+mn-lt"/>
                <a:cs typeface="+mn-lt"/>
              </a:rPr>
              <a:t> </a:t>
            </a:r>
            <a:endParaRPr lang="en-US" altLang="en-GB">
              <a:effectLst/>
              <a:latin typeface="+mn-lt"/>
              <a:cs typeface="+mn-lt"/>
            </a:endParaRPr>
          </a:p>
        </p:txBody>
      </p:sp>
      <p:pic>
        <p:nvPicPr>
          <p:cNvPr id="5" name="Picture 4"/>
          <p:cNvPicPr>
            <a:picLocks noChangeAspect="1"/>
          </p:cNvPicPr>
          <p:nvPr/>
        </p:nvPicPr>
        <p:blipFill>
          <a:blip r:embed="rId1"/>
          <a:stretch>
            <a:fillRect/>
          </a:stretch>
        </p:blipFill>
        <p:spPr>
          <a:xfrm>
            <a:off x="110490" y="3199130"/>
            <a:ext cx="5164455" cy="3051810"/>
          </a:xfrm>
          <a:prstGeom prst="rect">
            <a:avLst/>
          </a:prstGeom>
        </p:spPr>
      </p:pic>
      <p:sp>
        <p:nvSpPr>
          <p:cNvPr id="6" name="Text Box 5"/>
          <p:cNvSpPr txBox="1"/>
          <p:nvPr/>
        </p:nvSpPr>
        <p:spPr>
          <a:xfrm>
            <a:off x="207010" y="1316990"/>
            <a:ext cx="4834255" cy="1753235"/>
          </a:xfrm>
          <a:prstGeom prst="rect">
            <a:avLst/>
          </a:prstGeom>
          <a:solidFill>
            <a:schemeClr val="bg2"/>
          </a:solidFill>
          <a:ln>
            <a:solidFill>
              <a:schemeClr val="tx1"/>
            </a:solidFill>
          </a:ln>
        </p:spPr>
        <p:txBody>
          <a:bodyPr wrap="square" rtlCol="0" anchor="t">
            <a:spAutoFit/>
          </a:bodyPr>
          <a:p>
            <a:r>
              <a:rPr lang="en-US" sz="1200"/>
              <a:t>par(mfrow = c(1, 2))</a:t>
            </a:r>
            <a:endParaRPr lang="en-US" sz="1200"/>
          </a:p>
          <a:p>
            <a:r>
              <a:rPr lang="en-US" sz="1200"/>
              <a:t>hist(data$BP,</a:t>
            </a:r>
            <a:endParaRPr lang="en-US" sz="1200"/>
          </a:p>
          <a:p>
            <a:r>
              <a:rPr lang="en-US" sz="1200"/>
              <a:t>    main = "The blood pressure level",</a:t>
            </a:r>
            <a:endParaRPr lang="en-US" sz="1200"/>
          </a:p>
          <a:p>
            <a:r>
              <a:rPr lang="en-US" sz="1200"/>
              <a:t>    xlab = "Blood pressure level"</a:t>
            </a:r>
            <a:endParaRPr lang="en-US" sz="1200"/>
          </a:p>
          <a:p>
            <a:r>
              <a:rPr lang="en-US" sz="1200"/>
              <a:t>)</a:t>
            </a:r>
            <a:endParaRPr lang="en-US" sz="1200"/>
          </a:p>
          <a:p>
            <a:r>
              <a:rPr lang="en-US" sz="1200"/>
              <a:t>hist(data$Cholesterol,</a:t>
            </a:r>
            <a:endParaRPr lang="en-US" sz="1200"/>
          </a:p>
          <a:p>
            <a:r>
              <a:rPr lang="en-US" sz="1200"/>
              <a:t>    main = "The cholesterol level",</a:t>
            </a:r>
            <a:endParaRPr lang="en-US" sz="1200"/>
          </a:p>
          <a:p>
            <a:r>
              <a:rPr lang="en-US" sz="1200"/>
              <a:t>    xlab = "Cholesterol level"</a:t>
            </a:r>
            <a:endParaRPr lang="en-US" sz="1200"/>
          </a:p>
          <a:p>
            <a:r>
              <a:rPr lang="en-US" sz="1200"/>
              <a:t>)</a:t>
            </a:r>
            <a:endParaRPr lang="en-US" sz="1200"/>
          </a:p>
        </p:txBody>
      </p:sp>
      <p:sp>
        <p:nvSpPr>
          <p:cNvPr id="9" name="Text Box 8"/>
          <p:cNvSpPr txBox="1"/>
          <p:nvPr/>
        </p:nvSpPr>
        <p:spPr>
          <a:xfrm>
            <a:off x="1848485" y="814070"/>
            <a:ext cx="1370965" cy="368300"/>
          </a:xfrm>
          <a:prstGeom prst="rect">
            <a:avLst/>
          </a:prstGeom>
          <a:gradFill>
            <a:gsLst>
              <a:gs pos="0">
                <a:schemeClr val="accent1">
                  <a:lumMod val="5000"/>
                  <a:lumOff val="95000"/>
                </a:schemeClr>
              </a:gs>
              <a:gs pos="100000">
                <a:schemeClr val="accent2">
                  <a:lumMod val="40000"/>
                  <a:lumOff val="60000"/>
                </a:schemeClr>
              </a:gs>
            </a:gsLst>
            <a:path path="rect">
              <a:fillToRect l="50000" t="50000" r="50000" b="50000"/>
            </a:path>
            <a:tileRect/>
          </a:gradFill>
        </p:spPr>
        <p:txBody>
          <a:bodyPr wrap="square" rtlCol="0">
            <a:spAutoFit/>
          </a:bodyPr>
          <a:p>
            <a:pPr algn="ctr"/>
            <a:r>
              <a:rPr lang="en-US" altLang="en-US"/>
              <a:t>Basic Plot </a:t>
            </a:r>
            <a:endParaRPr lang="en-US" altLang="en-US"/>
          </a:p>
        </p:txBody>
      </p:sp>
      <p:sp>
        <p:nvSpPr>
          <p:cNvPr id="10" name="Text Box 9"/>
          <p:cNvSpPr txBox="1"/>
          <p:nvPr/>
        </p:nvSpPr>
        <p:spPr>
          <a:xfrm>
            <a:off x="8519160" y="814070"/>
            <a:ext cx="1656080" cy="368300"/>
          </a:xfrm>
          <a:prstGeom prst="rect">
            <a:avLst/>
          </a:prstGeom>
          <a:gradFill>
            <a:gsLst>
              <a:gs pos="0">
                <a:schemeClr val="accent1">
                  <a:lumMod val="5000"/>
                  <a:lumOff val="95000"/>
                </a:schemeClr>
              </a:gs>
              <a:gs pos="100000">
                <a:schemeClr val="accent2">
                  <a:lumMod val="40000"/>
                  <a:lumOff val="60000"/>
                </a:schemeClr>
              </a:gs>
            </a:gsLst>
            <a:path path="rect">
              <a:fillToRect l="50000" t="50000" r="50000" b="50000"/>
            </a:path>
            <a:tileRect/>
          </a:gradFill>
        </p:spPr>
        <p:txBody>
          <a:bodyPr wrap="square" rtlCol="0">
            <a:spAutoFit/>
          </a:bodyPr>
          <a:p>
            <a:pPr algn="ctr"/>
            <a:r>
              <a:rPr lang="en-US" altLang="en-US"/>
              <a:t>ggplot2 Plot </a:t>
            </a:r>
            <a:endParaRPr lang="en-US" altLang="en-US"/>
          </a:p>
        </p:txBody>
      </p:sp>
      <p:sp>
        <p:nvSpPr>
          <p:cNvPr id="7" name="Text Box 6"/>
          <p:cNvSpPr txBox="1"/>
          <p:nvPr/>
        </p:nvSpPr>
        <p:spPr>
          <a:xfrm>
            <a:off x="5707380" y="1316990"/>
            <a:ext cx="6170295" cy="1383665"/>
          </a:xfrm>
          <a:prstGeom prst="rect">
            <a:avLst/>
          </a:prstGeom>
          <a:solidFill>
            <a:schemeClr val="bg2"/>
          </a:solidFill>
          <a:ln>
            <a:solidFill>
              <a:schemeClr val="tx1"/>
            </a:solidFill>
          </a:ln>
        </p:spPr>
        <p:txBody>
          <a:bodyPr wrap="square" rtlCol="0" anchor="t">
            <a:spAutoFit/>
          </a:bodyPr>
          <a:p>
            <a:r>
              <a:rPr lang="en-US" sz="1200"/>
              <a:t>ggplot(mdata_sub, aes(value, fill = variable)) +</a:t>
            </a:r>
            <a:endParaRPr lang="en-US" sz="1200"/>
          </a:p>
          <a:p>
            <a:r>
              <a:rPr lang="en-US" sz="1200"/>
              <a:t>    theme_bw() +</a:t>
            </a:r>
            <a:endParaRPr lang="en-US" sz="1200"/>
          </a:p>
          <a:p>
            <a:r>
              <a:rPr lang="en-US" sz="1200"/>
              <a:t>    geom_histogram() +</a:t>
            </a:r>
            <a:endParaRPr lang="en-US" sz="1200"/>
          </a:p>
          <a:p>
            <a:r>
              <a:rPr lang="en-US" sz="1200"/>
              <a:t>    facet_grid(~variable) +</a:t>
            </a:r>
            <a:endParaRPr lang="en-US" sz="1200"/>
          </a:p>
          <a:p>
            <a:r>
              <a:rPr lang="en-US" sz="1200"/>
              <a:t>    theme(legend.position = "NULL") +</a:t>
            </a:r>
            <a:endParaRPr lang="en-US" sz="1200"/>
          </a:p>
          <a:p>
            <a:r>
              <a:rPr lang="en-US" sz="1200"/>
              <a:t>    labs(x = "") +</a:t>
            </a:r>
            <a:endParaRPr lang="en-US" sz="1200"/>
          </a:p>
          <a:p>
            <a:r>
              <a:rPr lang="en-US" sz="1200"/>
              <a:t>    theme(text = element_text(size = 25))</a:t>
            </a:r>
            <a:endParaRPr lang="en-US" sz="1200"/>
          </a:p>
        </p:txBody>
      </p:sp>
      <p:pic>
        <p:nvPicPr>
          <p:cNvPr id="11" name="Picture 10"/>
          <p:cNvPicPr>
            <a:picLocks noChangeAspect="1"/>
          </p:cNvPicPr>
          <p:nvPr/>
        </p:nvPicPr>
        <p:blipFill>
          <a:blip r:embed="rId2"/>
          <a:stretch>
            <a:fillRect/>
          </a:stretch>
        </p:blipFill>
        <p:spPr>
          <a:xfrm>
            <a:off x="6136640" y="3070225"/>
            <a:ext cx="5620385" cy="33210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2065" y="167005"/>
            <a:ext cx="12240895" cy="566420"/>
          </a:xfrm>
          <a:solidFill>
            <a:schemeClr val="bg2"/>
          </a:solidFill>
        </p:spPr>
        <p:txBody>
          <a:bodyPr/>
          <a:p>
            <a:pPr algn="ctr"/>
            <a:r>
              <a:rPr lang="en-US" altLang="en-GB">
                <a:effectLst/>
                <a:latin typeface="+mn-lt"/>
                <a:cs typeface="+mn-lt"/>
              </a:rPr>
              <a:t> DIFERENT R OBJECTS</a:t>
            </a:r>
            <a:endParaRPr lang="en-US" altLang="en-GB">
              <a:effectLst/>
              <a:latin typeface="+mn-lt"/>
              <a:cs typeface="+mn-lt"/>
            </a:endParaRPr>
          </a:p>
        </p:txBody>
      </p:sp>
      <p:sp>
        <p:nvSpPr>
          <p:cNvPr id="7" name="Text Box 6"/>
          <p:cNvSpPr txBox="1"/>
          <p:nvPr/>
        </p:nvSpPr>
        <p:spPr>
          <a:xfrm>
            <a:off x="6054725" y="6520815"/>
            <a:ext cx="6102985" cy="337185"/>
          </a:xfrm>
          <a:prstGeom prst="rect">
            <a:avLst/>
          </a:prstGeom>
          <a:noFill/>
        </p:spPr>
        <p:txBody>
          <a:bodyPr wrap="square" rtlCol="0" anchor="t">
            <a:spAutoFit/>
          </a:bodyPr>
          <a:p>
            <a:pPr algn="r"/>
            <a:r>
              <a:rPr lang="en-GB" altLang="en-US" sz="1600"/>
              <a:t>https://discdown.org/rprogramming/vectors.html</a:t>
            </a:r>
            <a:endParaRPr lang="en-GB" altLang="en-US" sz="1600"/>
          </a:p>
        </p:txBody>
      </p:sp>
      <p:pic>
        <p:nvPicPr>
          <p:cNvPr id="13" name="Picture 12" descr="04_datatypes"/>
          <p:cNvPicPr>
            <a:picLocks noChangeAspect="1"/>
          </p:cNvPicPr>
          <p:nvPr/>
        </p:nvPicPr>
        <p:blipFill>
          <a:blip r:embed="rId1"/>
          <a:stretch>
            <a:fillRect/>
          </a:stretch>
        </p:blipFill>
        <p:spPr>
          <a:xfrm>
            <a:off x="2523490" y="1032510"/>
            <a:ext cx="7919085" cy="479361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nvSpPr>
        <p:spPr>
          <a:xfrm>
            <a:off x="-12065" y="167005"/>
            <a:ext cx="12172315" cy="566420"/>
          </a:xfrm>
          <a:prstGeom prst="rect">
            <a:avLst/>
          </a:prstGeom>
          <a:solidFill>
            <a:schemeClr val="bg2"/>
          </a:soli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ltLang="en-US">
                <a:effectLst/>
                <a:latin typeface="+mn-lt"/>
                <a:cs typeface="+mn-lt"/>
              </a:rPr>
              <a:t>Density plot</a:t>
            </a:r>
            <a:r>
              <a:rPr lang="en-US" altLang="en-GB">
                <a:effectLst/>
                <a:latin typeface="+mn-lt"/>
                <a:cs typeface="+mn-lt"/>
              </a:rPr>
              <a:t> </a:t>
            </a:r>
            <a:endParaRPr lang="en-US" altLang="en-GB">
              <a:effectLst/>
              <a:latin typeface="+mn-lt"/>
              <a:cs typeface="+mn-lt"/>
            </a:endParaRPr>
          </a:p>
        </p:txBody>
      </p:sp>
      <p:pic>
        <p:nvPicPr>
          <p:cNvPr id="5" name="Picture 4"/>
          <p:cNvPicPr>
            <a:picLocks noChangeAspect="1"/>
          </p:cNvPicPr>
          <p:nvPr/>
        </p:nvPicPr>
        <p:blipFill>
          <a:blip r:embed="rId1"/>
          <a:stretch>
            <a:fillRect/>
          </a:stretch>
        </p:blipFill>
        <p:spPr>
          <a:xfrm>
            <a:off x="289560" y="3723640"/>
            <a:ext cx="4669790" cy="2759075"/>
          </a:xfrm>
          <a:prstGeom prst="rect">
            <a:avLst/>
          </a:prstGeom>
        </p:spPr>
      </p:pic>
      <p:sp>
        <p:nvSpPr>
          <p:cNvPr id="9" name="Text Box 8"/>
          <p:cNvSpPr txBox="1"/>
          <p:nvPr/>
        </p:nvSpPr>
        <p:spPr>
          <a:xfrm>
            <a:off x="1848485" y="814070"/>
            <a:ext cx="1370965" cy="368300"/>
          </a:xfrm>
          <a:prstGeom prst="rect">
            <a:avLst/>
          </a:prstGeom>
          <a:gradFill>
            <a:gsLst>
              <a:gs pos="0">
                <a:schemeClr val="accent1">
                  <a:lumMod val="5000"/>
                  <a:lumOff val="95000"/>
                </a:schemeClr>
              </a:gs>
              <a:gs pos="100000">
                <a:schemeClr val="accent2">
                  <a:lumMod val="40000"/>
                  <a:lumOff val="60000"/>
                </a:schemeClr>
              </a:gs>
            </a:gsLst>
            <a:path path="rect">
              <a:fillToRect l="50000" t="50000" r="50000" b="50000"/>
            </a:path>
            <a:tileRect/>
          </a:gradFill>
        </p:spPr>
        <p:txBody>
          <a:bodyPr wrap="square" rtlCol="0">
            <a:spAutoFit/>
          </a:bodyPr>
          <a:p>
            <a:pPr algn="ctr"/>
            <a:r>
              <a:rPr lang="en-US" altLang="en-US"/>
              <a:t>Basic Plot </a:t>
            </a:r>
            <a:endParaRPr lang="en-US" altLang="en-US"/>
          </a:p>
        </p:txBody>
      </p:sp>
      <p:sp>
        <p:nvSpPr>
          <p:cNvPr id="10" name="Text Box 9"/>
          <p:cNvSpPr txBox="1"/>
          <p:nvPr/>
        </p:nvSpPr>
        <p:spPr>
          <a:xfrm>
            <a:off x="8519160" y="814070"/>
            <a:ext cx="1656080" cy="368300"/>
          </a:xfrm>
          <a:prstGeom prst="rect">
            <a:avLst/>
          </a:prstGeom>
          <a:gradFill>
            <a:gsLst>
              <a:gs pos="0">
                <a:schemeClr val="accent1">
                  <a:lumMod val="5000"/>
                  <a:lumOff val="95000"/>
                </a:schemeClr>
              </a:gs>
              <a:gs pos="100000">
                <a:schemeClr val="accent2">
                  <a:lumMod val="40000"/>
                  <a:lumOff val="60000"/>
                </a:schemeClr>
              </a:gs>
            </a:gsLst>
            <a:path path="rect">
              <a:fillToRect l="50000" t="50000" r="50000" b="50000"/>
            </a:path>
            <a:tileRect/>
          </a:gradFill>
        </p:spPr>
        <p:txBody>
          <a:bodyPr wrap="square" rtlCol="0">
            <a:spAutoFit/>
          </a:bodyPr>
          <a:p>
            <a:pPr algn="ctr"/>
            <a:r>
              <a:rPr lang="en-US" altLang="en-US"/>
              <a:t>ggplot2 Plot </a:t>
            </a:r>
            <a:endParaRPr lang="en-US" altLang="en-US"/>
          </a:p>
        </p:txBody>
      </p:sp>
      <p:sp>
        <p:nvSpPr>
          <p:cNvPr id="6" name="Text Box 5"/>
          <p:cNvSpPr txBox="1"/>
          <p:nvPr/>
        </p:nvSpPr>
        <p:spPr>
          <a:xfrm>
            <a:off x="207645" y="1299845"/>
            <a:ext cx="4834255" cy="2306955"/>
          </a:xfrm>
          <a:prstGeom prst="rect">
            <a:avLst/>
          </a:prstGeom>
          <a:solidFill>
            <a:schemeClr val="bg2"/>
          </a:solidFill>
          <a:ln>
            <a:solidFill>
              <a:schemeClr val="tx1"/>
            </a:solidFill>
          </a:ln>
        </p:spPr>
        <p:txBody>
          <a:bodyPr wrap="square" rtlCol="0" anchor="t">
            <a:spAutoFit/>
          </a:bodyPr>
          <a:p>
            <a:r>
              <a:rPr lang="en-US" sz="1200"/>
              <a:t>### Compute the density data</a:t>
            </a:r>
            <a:endParaRPr lang="en-US" sz="1200"/>
          </a:p>
          <a:p>
            <a:r>
              <a:rPr lang="en-US" sz="1200"/>
              <a:t>dens &lt;- density(data$BP)</a:t>
            </a:r>
            <a:endParaRPr lang="en-US" sz="1200"/>
          </a:p>
          <a:p>
            <a:r>
              <a:rPr lang="en-US" sz="1200"/>
              <a:t>par(mfrow = c(1, 2))</a:t>
            </a:r>
            <a:endParaRPr lang="en-US" sz="1200"/>
          </a:p>
          <a:p>
            <a:r>
              <a:rPr lang="en-US" sz="1200"/>
              <a:t>### plot density</a:t>
            </a:r>
            <a:endParaRPr lang="en-US" sz="1200"/>
          </a:p>
          <a:p>
            <a:r>
              <a:rPr lang="en-US" sz="1200"/>
              <a:t>plot(dens, frame = FALSE, col = "steelblue",</a:t>
            </a:r>
            <a:endParaRPr lang="en-US" sz="1200"/>
          </a:p>
          <a:p>
            <a:r>
              <a:rPr lang="en-US" sz="1200"/>
              <a:t>    main = "Density plot of Blood pressure"</a:t>
            </a:r>
            <a:endParaRPr lang="en-US" sz="1200"/>
          </a:p>
          <a:p>
            <a:r>
              <a:rPr lang="en-US" sz="1200"/>
              <a:t>)</a:t>
            </a:r>
            <a:endParaRPr lang="en-US" sz="1200"/>
          </a:p>
          <a:p>
            <a:r>
              <a:rPr lang="en-US" sz="1200"/>
              <a:t>### Fill the density plot using polygon()</a:t>
            </a:r>
            <a:endParaRPr lang="en-US" sz="1200"/>
          </a:p>
          <a:p>
            <a:r>
              <a:rPr lang="en-US" sz="1200"/>
              <a:t>plot(dens, frame = FALSE, col = "steelblue",</a:t>
            </a:r>
            <a:endParaRPr lang="en-US" sz="1200"/>
          </a:p>
          <a:p>
            <a:r>
              <a:rPr lang="en-US" sz="1200"/>
              <a:t>    main = "Density plot of blood pressure"</a:t>
            </a:r>
            <a:endParaRPr lang="en-US" sz="1200"/>
          </a:p>
          <a:p>
            <a:r>
              <a:rPr lang="en-US" sz="1200"/>
              <a:t>)</a:t>
            </a:r>
            <a:endParaRPr lang="en-US" sz="1200"/>
          </a:p>
          <a:p>
            <a:r>
              <a:rPr lang="en-US" sz="1200"/>
              <a:t>polygon(dens, col = "steelblue")</a:t>
            </a:r>
            <a:endParaRPr lang="en-US" sz="1200"/>
          </a:p>
        </p:txBody>
      </p:sp>
      <p:pic>
        <p:nvPicPr>
          <p:cNvPr id="7" name="Picture 6"/>
          <p:cNvPicPr>
            <a:picLocks noChangeAspect="1"/>
          </p:cNvPicPr>
          <p:nvPr/>
        </p:nvPicPr>
        <p:blipFill>
          <a:blip r:embed="rId2"/>
          <a:stretch>
            <a:fillRect/>
          </a:stretch>
        </p:blipFill>
        <p:spPr>
          <a:xfrm>
            <a:off x="7345680" y="3844290"/>
            <a:ext cx="4259580" cy="2517140"/>
          </a:xfrm>
          <a:prstGeom prst="rect">
            <a:avLst/>
          </a:prstGeom>
        </p:spPr>
      </p:pic>
      <p:sp>
        <p:nvSpPr>
          <p:cNvPr id="8" name="Text Box 7"/>
          <p:cNvSpPr txBox="1"/>
          <p:nvPr/>
        </p:nvSpPr>
        <p:spPr>
          <a:xfrm>
            <a:off x="6417945" y="1299845"/>
            <a:ext cx="5187315" cy="1014730"/>
          </a:xfrm>
          <a:prstGeom prst="rect">
            <a:avLst/>
          </a:prstGeom>
          <a:solidFill>
            <a:schemeClr val="bg2"/>
          </a:solidFill>
          <a:ln>
            <a:solidFill>
              <a:schemeClr val="tx1"/>
            </a:solidFill>
          </a:ln>
        </p:spPr>
        <p:txBody>
          <a:bodyPr wrap="square" rtlCol="0" anchor="t">
            <a:spAutoFit/>
          </a:bodyPr>
          <a:p>
            <a:r>
              <a:rPr lang="en-US" sz="1200"/>
              <a:t>ggplot(data, aes(BP, fill = Heart.Disease)) +</a:t>
            </a:r>
            <a:endParaRPr lang="en-US" sz="1200"/>
          </a:p>
          <a:p>
            <a:r>
              <a:rPr lang="en-US" sz="1200"/>
              <a:t>    geom_density(alpha = 0.5) +</a:t>
            </a:r>
            <a:endParaRPr lang="en-US" sz="1200"/>
          </a:p>
          <a:p>
            <a:r>
              <a:rPr lang="en-US" sz="1200"/>
              <a:t>    theme_minimal() +</a:t>
            </a:r>
            <a:endParaRPr lang="en-US" sz="1200"/>
          </a:p>
          <a:p>
            <a:r>
              <a:rPr lang="en-US" sz="1200"/>
              <a:t>    theme(text = element_text(size = 20)) +</a:t>
            </a:r>
            <a:endParaRPr lang="en-US" sz="1200"/>
          </a:p>
          <a:p>
            <a:r>
              <a:rPr lang="en-US" sz="1200"/>
              <a:t>    guides(fill = guide_legend(title = "Heart Disease"))</a:t>
            </a:r>
            <a:endParaRPr lang="en-US" sz="12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nvSpPr>
        <p:spPr>
          <a:xfrm>
            <a:off x="-12065" y="167005"/>
            <a:ext cx="12240895" cy="566420"/>
          </a:xfrm>
          <a:prstGeom prst="rect">
            <a:avLst/>
          </a:prstGeom>
          <a:solidFill>
            <a:schemeClr val="bg2"/>
          </a:soli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effectLst/>
                <a:latin typeface="+mn-lt"/>
                <a:cs typeface="+mn-lt"/>
              </a:rPr>
              <a:t>Box and violin plots</a:t>
            </a:r>
            <a:endParaRPr lang="en-US">
              <a:effectLst/>
              <a:latin typeface="+mn-lt"/>
              <a:cs typeface="+mn-lt"/>
            </a:endParaRPr>
          </a:p>
        </p:txBody>
      </p:sp>
      <p:pic>
        <p:nvPicPr>
          <p:cNvPr id="7" name="Picture 6"/>
          <p:cNvPicPr>
            <a:picLocks noChangeAspect="1"/>
          </p:cNvPicPr>
          <p:nvPr/>
        </p:nvPicPr>
        <p:blipFill>
          <a:blip r:embed="rId1"/>
          <a:stretch>
            <a:fillRect/>
          </a:stretch>
        </p:blipFill>
        <p:spPr>
          <a:xfrm>
            <a:off x="863600" y="1005840"/>
            <a:ext cx="4400550" cy="5257800"/>
          </a:xfrm>
          <a:prstGeom prst="rect">
            <a:avLst/>
          </a:prstGeom>
        </p:spPr>
      </p:pic>
      <p:pic>
        <p:nvPicPr>
          <p:cNvPr id="8" name="Picture 7"/>
          <p:cNvPicPr>
            <a:picLocks noChangeAspect="1"/>
          </p:cNvPicPr>
          <p:nvPr/>
        </p:nvPicPr>
        <p:blipFill>
          <a:blip r:embed="rId2"/>
          <a:stretch>
            <a:fillRect/>
          </a:stretch>
        </p:blipFill>
        <p:spPr>
          <a:xfrm>
            <a:off x="5264150" y="1899920"/>
            <a:ext cx="6553835" cy="305816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nvSpPr>
        <p:spPr>
          <a:xfrm>
            <a:off x="-12065" y="167005"/>
            <a:ext cx="12240895" cy="566420"/>
          </a:xfrm>
          <a:prstGeom prst="rect">
            <a:avLst/>
          </a:prstGeom>
          <a:solidFill>
            <a:schemeClr val="bg2"/>
          </a:soli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effectLst/>
                <a:latin typeface="+mn-lt"/>
                <a:cs typeface="+mn-lt"/>
              </a:rPr>
              <a:t>Box and violin plots</a:t>
            </a:r>
            <a:endParaRPr lang="en-US">
              <a:effectLst/>
              <a:latin typeface="+mn-lt"/>
              <a:cs typeface="+mn-lt"/>
            </a:endParaRPr>
          </a:p>
        </p:txBody>
      </p:sp>
      <p:sp>
        <p:nvSpPr>
          <p:cNvPr id="6" name="Text Box 5"/>
          <p:cNvSpPr txBox="1"/>
          <p:nvPr/>
        </p:nvSpPr>
        <p:spPr>
          <a:xfrm>
            <a:off x="653415" y="1604645"/>
            <a:ext cx="4272280" cy="1198880"/>
          </a:xfrm>
          <a:prstGeom prst="rect">
            <a:avLst/>
          </a:prstGeom>
          <a:solidFill>
            <a:schemeClr val="bg2"/>
          </a:solidFill>
          <a:ln>
            <a:solidFill>
              <a:schemeClr val="tx1"/>
            </a:solidFill>
          </a:ln>
        </p:spPr>
        <p:txBody>
          <a:bodyPr wrap="square" rtlCol="0" anchor="t">
            <a:spAutoFit/>
          </a:bodyPr>
          <a:p>
            <a:pPr>
              <a:lnSpc>
                <a:spcPct val="150000"/>
              </a:lnSpc>
            </a:pPr>
            <a:r>
              <a:rPr lang="en-US" sz="1200"/>
              <a:t>par(mfrow = c(1, 2))</a:t>
            </a:r>
            <a:endParaRPr lang="en-US" sz="1200"/>
          </a:p>
          <a:p>
            <a:pPr>
              <a:lnSpc>
                <a:spcPct val="150000"/>
              </a:lnSpc>
            </a:pPr>
            <a:r>
              <a:rPr lang="en-US" sz="1200"/>
              <a:t>boxplot(Age ~ Heart.Disease, data = data, col = "lightblue")</a:t>
            </a:r>
            <a:endParaRPr lang="en-US" sz="1200"/>
          </a:p>
          <a:p>
            <a:pPr>
              <a:lnSpc>
                <a:spcPct val="150000"/>
              </a:lnSpc>
            </a:pPr>
            <a:r>
              <a:rPr lang="en-US" sz="1200"/>
              <a:t>vioplot(Age ~ Heart.Disease, data = data, col = "lightblue")</a:t>
            </a:r>
            <a:endParaRPr lang="en-US" sz="1200"/>
          </a:p>
          <a:p>
            <a:pPr>
              <a:lnSpc>
                <a:spcPct val="150000"/>
              </a:lnSpc>
            </a:pPr>
            <a:r>
              <a:rPr lang="en-US" sz="1200"/>
              <a:t>dev.off()</a:t>
            </a:r>
            <a:endParaRPr lang="en-US" sz="1200"/>
          </a:p>
        </p:txBody>
      </p:sp>
      <p:sp>
        <p:nvSpPr>
          <p:cNvPr id="9" name="Text Box 8"/>
          <p:cNvSpPr txBox="1"/>
          <p:nvPr/>
        </p:nvSpPr>
        <p:spPr>
          <a:xfrm>
            <a:off x="2173605" y="945515"/>
            <a:ext cx="1370965" cy="368300"/>
          </a:xfrm>
          <a:prstGeom prst="rect">
            <a:avLst/>
          </a:prstGeom>
          <a:gradFill>
            <a:gsLst>
              <a:gs pos="0">
                <a:schemeClr val="accent1">
                  <a:lumMod val="5000"/>
                  <a:lumOff val="95000"/>
                </a:schemeClr>
              </a:gs>
              <a:gs pos="100000">
                <a:schemeClr val="accent2">
                  <a:lumMod val="40000"/>
                  <a:lumOff val="60000"/>
                </a:schemeClr>
              </a:gs>
            </a:gsLst>
            <a:path path="rect">
              <a:fillToRect l="50000" t="50000" r="50000" b="50000"/>
            </a:path>
            <a:tileRect/>
          </a:gradFill>
        </p:spPr>
        <p:txBody>
          <a:bodyPr wrap="square" rtlCol="0">
            <a:spAutoFit/>
          </a:bodyPr>
          <a:p>
            <a:pPr algn="ctr"/>
            <a:r>
              <a:rPr lang="en-US" altLang="en-US"/>
              <a:t>Basic Plot </a:t>
            </a:r>
            <a:endParaRPr lang="en-US" altLang="en-US"/>
          </a:p>
        </p:txBody>
      </p:sp>
      <p:sp>
        <p:nvSpPr>
          <p:cNvPr id="10" name="Text Box 9"/>
          <p:cNvSpPr txBox="1"/>
          <p:nvPr/>
        </p:nvSpPr>
        <p:spPr>
          <a:xfrm>
            <a:off x="8519160" y="814070"/>
            <a:ext cx="1656080" cy="368300"/>
          </a:xfrm>
          <a:prstGeom prst="rect">
            <a:avLst/>
          </a:prstGeom>
          <a:gradFill>
            <a:gsLst>
              <a:gs pos="0">
                <a:schemeClr val="accent1">
                  <a:lumMod val="5000"/>
                  <a:lumOff val="95000"/>
                </a:schemeClr>
              </a:gs>
              <a:gs pos="100000">
                <a:schemeClr val="accent2">
                  <a:lumMod val="40000"/>
                  <a:lumOff val="60000"/>
                </a:schemeClr>
              </a:gs>
            </a:gsLst>
            <a:path path="rect">
              <a:fillToRect l="50000" t="50000" r="50000" b="50000"/>
            </a:path>
            <a:tileRect/>
          </a:gradFill>
        </p:spPr>
        <p:txBody>
          <a:bodyPr wrap="square" rtlCol="0">
            <a:spAutoFit/>
          </a:bodyPr>
          <a:p>
            <a:pPr algn="ctr"/>
            <a:r>
              <a:rPr lang="en-US" altLang="en-US"/>
              <a:t>ggplot2 Plot </a:t>
            </a:r>
            <a:endParaRPr lang="en-US" altLang="en-US"/>
          </a:p>
        </p:txBody>
      </p:sp>
      <p:pic>
        <p:nvPicPr>
          <p:cNvPr id="7" name="Picture 6"/>
          <p:cNvPicPr>
            <a:picLocks noChangeAspect="1"/>
          </p:cNvPicPr>
          <p:nvPr/>
        </p:nvPicPr>
        <p:blipFill>
          <a:blip r:embed="rId1"/>
          <a:stretch>
            <a:fillRect/>
          </a:stretch>
        </p:blipFill>
        <p:spPr>
          <a:xfrm>
            <a:off x="339725" y="3062605"/>
            <a:ext cx="5238115" cy="3094990"/>
          </a:xfrm>
          <a:prstGeom prst="rect">
            <a:avLst/>
          </a:prstGeom>
        </p:spPr>
      </p:pic>
      <p:pic>
        <p:nvPicPr>
          <p:cNvPr id="11" name="Picture 10"/>
          <p:cNvPicPr>
            <a:picLocks noChangeAspect="1"/>
          </p:cNvPicPr>
          <p:nvPr/>
        </p:nvPicPr>
        <p:blipFill>
          <a:blip r:embed="rId2"/>
          <a:stretch>
            <a:fillRect/>
          </a:stretch>
        </p:blipFill>
        <p:spPr>
          <a:xfrm>
            <a:off x="7924165" y="3231515"/>
            <a:ext cx="3252470" cy="3191510"/>
          </a:xfrm>
          <a:prstGeom prst="rect">
            <a:avLst/>
          </a:prstGeom>
        </p:spPr>
      </p:pic>
      <p:sp>
        <p:nvSpPr>
          <p:cNvPr id="12" name="Text Box 11"/>
          <p:cNvSpPr txBox="1"/>
          <p:nvPr/>
        </p:nvSpPr>
        <p:spPr>
          <a:xfrm>
            <a:off x="6739255" y="1245870"/>
            <a:ext cx="5415915" cy="1753235"/>
          </a:xfrm>
          <a:prstGeom prst="rect">
            <a:avLst/>
          </a:prstGeom>
          <a:solidFill>
            <a:schemeClr val="bg2"/>
          </a:solidFill>
          <a:ln>
            <a:solidFill>
              <a:schemeClr val="tx1"/>
            </a:solidFill>
          </a:ln>
        </p:spPr>
        <p:txBody>
          <a:bodyPr wrap="square" rtlCol="0" anchor="t">
            <a:spAutoFit/>
          </a:bodyPr>
          <a:p>
            <a:r>
              <a:rPr lang="en-US" sz="1200"/>
              <a:t>ggplot(data, aes(x = Heart.Disease, y = Age, col = Heart.Disease)) +</a:t>
            </a:r>
            <a:endParaRPr lang="en-US" sz="1200"/>
          </a:p>
          <a:p>
            <a:r>
              <a:rPr lang="en-US" sz="1200"/>
              <a:t>    geom_boxplot(width = 0.3) +</a:t>
            </a:r>
            <a:endParaRPr lang="en-US" sz="1200"/>
          </a:p>
          <a:p>
            <a:r>
              <a:rPr lang="en-US" sz="1200"/>
              <a:t>    stat_compare_means(size = 7) +</a:t>
            </a:r>
            <a:endParaRPr lang="en-US" sz="1200"/>
          </a:p>
          <a:p>
            <a:r>
              <a:rPr lang="en-US" sz="1200"/>
              <a:t>    theme_classic() +</a:t>
            </a:r>
            <a:endParaRPr lang="en-US" sz="1200"/>
          </a:p>
          <a:p>
            <a:r>
              <a:rPr lang="en-US" sz="1200"/>
              <a:t>    labs(x = "Sex") +</a:t>
            </a:r>
            <a:endParaRPr lang="en-US" sz="1200"/>
          </a:p>
          <a:p>
            <a:r>
              <a:rPr lang="en-US" sz="1200"/>
              <a:t>    theme(legend.position = "NULL") +</a:t>
            </a:r>
            <a:endParaRPr lang="en-US" sz="1200"/>
          </a:p>
          <a:p>
            <a:r>
              <a:rPr lang="en-US" sz="1200"/>
              <a:t>    theme(text = element_text(size = 20)) +</a:t>
            </a:r>
            <a:endParaRPr lang="en-US" sz="1200"/>
          </a:p>
          <a:p>
            <a:r>
              <a:rPr lang="en-US" sz="1200"/>
              <a:t>    ggdist::stat_halfeye(aes(fill = Heart.Disease), </a:t>
            </a:r>
            <a:endParaRPr lang="en-US" sz="1200"/>
          </a:p>
          <a:p>
            <a:r>
              <a:rPr lang="en-US" altLang="en-US" sz="1200"/>
              <a:t>		</a:t>
            </a:r>
            <a:r>
              <a:rPr lang="en-US" sz="1200"/>
              <a:t>adjust = 0.5, justification = -0.5, width = 0.4)</a:t>
            </a:r>
            <a:endParaRPr lang="en-US" sz="12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nvSpPr>
        <p:spPr>
          <a:xfrm>
            <a:off x="-12065" y="167005"/>
            <a:ext cx="12136120" cy="566420"/>
          </a:xfrm>
          <a:prstGeom prst="rect">
            <a:avLst/>
          </a:prstGeom>
          <a:solidFill>
            <a:schemeClr val="bg2"/>
          </a:soli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effectLst/>
                <a:latin typeface="+mn-lt"/>
                <a:cs typeface="+mn-lt"/>
              </a:rPr>
              <a:t>Scatter Plots </a:t>
            </a:r>
            <a:r>
              <a:rPr lang="en-US" altLang="en-US">
                <a:effectLst/>
                <a:latin typeface="+mn-lt"/>
                <a:cs typeface="+mn-lt"/>
              </a:rPr>
              <a:t>add text</a:t>
            </a:r>
            <a:r>
              <a:rPr lang="en-US" altLang="en-GB">
                <a:effectLst/>
                <a:latin typeface="+mn-lt"/>
                <a:cs typeface="+mn-lt"/>
              </a:rPr>
              <a:t> </a:t>
            </a:r>
            <a:endParaRPr lang="en-US" altLang="en-GB">
              <a:effectLst/>
              <a:latin typeface="+mn-lt"/>
              <a:cs typeface="+mn-lt"/>
            </a:endParaRPr>
          </a:p>
        </p:txBody>
      </p:sp>
      <p:pic>
        <p:nvPicPr>
          <p:cNvPr id="5" name="Picture 4"/>
          <p:cNvPicPr>
            <a:picLocks noChangeAspect="1"/>
          </p:cNvPicPr>
          <p:nvPr/>
        </p:nvPicPr>
        <p:blipFill>
          <a:blip r:embed="rId1"/>
          <a:stretch>
            <a:fillRect/>
          </a:stretch>
        </p:blipFill>
        <p:spPr>
          <a:xfrm>
            <a:off x="506730" y="3052445"/>
            <a:ext cx="4250690" cy="3579495"/>
          </a:xfrm>
          <a:prstGeom prst="rect">
            <a:avLst/>
          </a:prstGeom>
        </p:spPr>
      </p:pic>
      <p:sp>
        <p:nvSpPr>
          <p:cNvPr id="9" name="Text Box 8"/>
          <p:cNvSpPr txBox="1"/>
          <p:nvPr/>
        </p:nvSpPr>
        <p:spPr>
          <a:xfrm>
            <a:off x="2173605" y="945515"/>
            <a:ext cx="1370965" cy="368300"/>
          </a:xfrm>
          <a:prstGeom prst="rect">
            <a:avLst/>
          </a:prstGeom>
          <a:gradFill>
            <a:gsLst>
              <a:gs pos="0">
                <a:schemeClr val="accent1">
                  <a:lumMod val="5000"/>
                  <a:lumOff val="95000"/>
                </a:schemeClr>
              </a:gs>
              <a:gs pos="100000">
                <a:schemeClr val="accent2">
                  <a:lumMod val="40000"/>
                  <a:lumOff val="60000"/>
                </a:schemeClr>
              </a:gs>
            </a:gsLst>
            <a:path path="rect">
              <a:fillToRect l="50000" t="50000" r="50000" b="50000"/>
            </a:path>
            <a:tileRect/>
          </a:gradFill>
        </p:spPr>
        <p:txBody>
          <a:bodyPr wrap="square" rtlCol="0">
            <a:spAutoFit/>
          </a:bodyPr>
          <a:p>
            <a:pPr algn="ctr"/>
            <a:r>
              <a:rPr lang="en-US" altLang="en-US"/>
              <a:t>Basic Plot </a:t>
            </a:r>
            <a:endParaRPr lang="en-US" altLang="en-US"/>
          </a:p>
        </p:txBody>
      </p:sp>
      <p:sp>
        <p:nvSpPr>
          <p:cNvPr id="6" name="Text Box 5"/>
          <p:cNvSpPr txBox="1"/>
          <p:nvPr/>
        </p:nvSpPr>
        <p:spPr>
          <a:xfrm>
            <a:off x="506730" y="1409700"/>
            <a:ext cx="4335780" cy="1568450"/>
          </a:xfrm>
          <a:prstGeom prst="rect">
            <a:avLst/>
          </a:prstGeom>
          <a:solidFill>
            <a:schemeClr val="bg2"/>
          </a:solidFill>
          <a:ln>
            <a:solidFill>
              <a:schemeClr val="tx1"/>
            </a:solidFill>
          </a:ln>
        </p:spPr>
        <p:txBody>
          <a:bodyPr wrap="square" rtlCol="0" anchor="t">
            <a:spAutoFit/>
          </a:bodyPr>
          <a:p>
            <a:r>
              <a:rPr lang="en-US" sz="1200"/>
              <a:t>x &lt;- data$BP</a:t>
            </a:r>
            <a:endParaRPr lang="en-US" sz="1200"/>
          </a:p>
          <a:p>
            <a:r>
              <a:rPr lang="en-US" sz="1200"/>
              <a:t>y &lt;- data$Cholesterol</a:t>
            </a:r>
            <a:endParaRPr lang="en-US" sz="1200"/>
          </a:p>
          <a:p>
            <a:r>
              <a:rPr lang="en-US" sz="1200"/>
              <a:t>plot(x, y,</a:t>
            </a:r>
            <a:endParaRPr lang="en-US" sz="1200"/>
          </a:p>
          <a:p>
            <a:r>
              <a:rPr lang="en-US" sz="1200"/>
              <a:t>    xlab = "Blood pressure",</a:t>
            </a:r>
            <a:endParaRPr lang="en-US" sz="1200"/>
          </a:p>
          <a:p>
            <a:r>
              <a:rPr lang="en-US" sz="1200"/>
              <a:t>    ylab = "Choloesterol",</a:t>
            </a:r>
            <a:endParaRPr lang="en-US" sz="1200"/>
          </a:p>
          <a:p>
            <a:r>
              <a:rPr lang="en-US" sz="1200"/>
              <a:t>    pch = 19, frame = FALSE, col = "blue")</a:t>
            </a:r>
            <a:endParaRPr lang="en-US" sz="1200"/>
          </a:p>
          <a:p>
            <a:r>
              <a:rPr lang="en-US" sz="1200"/>
              <a:t>abline(lm(y ~ x, data = data),</a:t>
            </a:r>
            <a:endParaRPr lang="en-US" sz="1200"/>
          </a:p>
          <a:p>
            <a:r>
              <a:rPr lang="en-US" sz="1200"/>
              <a:t>    col = "black", lwd = 5, lty = 1)</a:t>
            </a:r>
            <a:endParaRPr lang="en-US" sz="1200"/>
          </a:p>
        </p:txBody>
      </p:sp>
      <p:sp>
        <p:nvSpPr>
          <p:cNvPr id="10" name="Text Box 9"/>
          <p:cNvSpPr txBox="1"/>
          <p:nvPr/>
        </p:nvSpPr>
        <p:spPr>
          <a:xfrm>
            <a:off x="8519160" y="814070"/>
            <a:ext cx="1656080" cy="368300"/>
          </a:xfrm>
          <a:prstGeom prst="rect">
            <a:avLst/>
          </a:prstGeom>
          <a:gradFill>
            <a:gsLst>
              <a:gs pos="0">
                <a:schemeClr val="accent1">
                  <a:lumMod val="5000"/>
                  <a:lumOff val="95000"/>
                </a:schemeClr>
              </a:gs>
              <a:gs pos="100000">
                <a:schemeClr val="accent2">
                  <a:lumMod val="40000"/>
                  <a:lumOff val="60000"/>
                </a:schemeClr>
              </a:gs>
            </a:gsLst>
            <a:path path="rect">
              <a:fillToRect l="50000" t="50000" r="50000" b="50000"/>
            </a:path>
            <a:tileRect/>
          </a:gradFill>
        </p:spPr>
        <p:txBody>
          <a:bodyPr wrap="square" rtlCol="0">
            <a:spAutoFit/>
          </a:bodyPr>
          <a:p>
            <a:pPr algn="ctr"/>
            <a:r>
              <a:rPr lang="en-US" altLang="en-US"/>
              <a:t>ggplot2 Plot </a:t>
            </a:r>
            <a:endParaRPr lang="en-US" altLang="en-US"/>
          </a:p>
        </p:txBody>
      </p:sp>
      <p:pic>
        <p:nvPicPr>
          <p:cNvPr id="7" name="Picture 6"/>
          <p:cNvPicPr>
            <a:picLocks noChangeAspect="1"/>
          </p:cNvPicPr>
          <p:nvPr/>
        </p:nvPicPr>
        <p:blipFill>
          <a:blip r:embed="rId2"/>
          <a:stretch>
            <a:fillRect/>
          </a:stretch>
        </p:blipFill>
        <p:spPr>
          <a:xfrm>
            <a:off x="7188200" y="2977515"/>
            <a:ext cx="3460750" cy="3730625"/>
          </a:xfrm>
          <a:prstGeom prst="rect">
            <a:avLst/>
          </a:prstGeom>
        </p:spPr>
      </p:pic>
      <p:sp>
        <p:nvSpPr>
          <p:cNvPr id="8" name="Text Box 7"/>
          <p:cNvSpPr txBox="1"/>
          <p:nvPr/>
        </p:nvSpPr>
        <p:spPr>
          <a:xfrm>
            <a:off x="6073140" y="1527810"/>
            <a:ext cx="6050915" cy="1198880"/>
          </a:xfrm>
          <a:prstGeom prst="rect">
            <a:avLst/>
          </a:prstGeom>
          <a:solidFill>
            <a:schemeClr val="bg2"/>
          </a:solidFill>
          <a:ln>
            <a:solidFill>
              <a:schemeClr val="tx1"/>
            </a:solidFill>
          </a:ln>
        </p:spPr>
        <p:txBody>
          <a:bodyPr wrap="square" rtlCol="0" anchor="t">
            <a:spAutoFit/>
          </a:bodyPr>
          <a:p>
            <a:r>
              <a:rPr lang="en-US" sz="1200"/>
              <a:t>ggplot(data, aes(x = BP, y = Cholesterol)) +</a:t>
            </a:r>
            <a:endParaRPr lang="en-US" sz="1200"/>
          </a:p>
          <a:p>
            <a:r>
              <a:rPr lang="en-US" sz="1200"/>
              <a:t>    geom_point(aes(col = Heart.Disease), size = 4, alpha = 0.7) +</a:t>
            </a:r>
            <a:endParaRPr lang="en-US" sz="1200"/>
          </a:p>
          <a:p>
            <a:r>
              <a:rPr lang="en-US" sz="1200"/>
              <a:t>    geom_smooth(method = "lm") +</a:t>
            </a:r>
            <a:endParaRPr lang="en-US" sz="1200"/>
          </a:p>
          <a:p>
            <a:r>
              <a:rPr lang="en-US" sz="1200"/>
              <a:t>    theme(text = element_text(size = 15)) +</a:t>
            </a:r>
            <a:endParaRPr lang="en-US" sz="1200"/>
          </a:p>
          <a:p>
            <a:r>
              <a:rPr lang="en-US" sz="1200"/>
              <a:t>    theme_classic() +</a:t>
            </a:r>
            <a:endParaRPr lang="en-US" sz="1200"/>
          </a:p>
          <a:p>
            <a:r>
              <a:rPr lang="en-US" sz="1200"/>
              <a:t>    labs(x = "Blood Pressure", col = "Heart Disease")</a:t>
            </a:r>
            <a:endParaRPr lang="en-US" sz="12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rcRect t="7763"/>
          <a:stretch>
            <a:fillRect/>
          </a:stretch>
        </p:blipFill>
        <p:spPr>
          <a:xfrm>
            <a:off x="1360170" y="978535"/>
            <a:ext cx="9730740" cy="4900930"/>
          </a:xfrm>
          <a:prstGeom prst="rect">
            <a:avLst/>
          </a:prstGeom>
        </p:spPr>
      </p:pic>
      <p:sp>
        <p:nvSpPr>
          <p:cNvPr id="5" name="Title 3"/>
          <p:cNvSpPr>
            <a:spLocks noGrp="1"/>
          </p:cNvSpPr>
          <p:nvPr/>
        </p:nvSpPr>
        <p:spPr>
          <a:xfrm>
            <a:off x="-12065" y="167005"/>
            <a:ext cx="12240895" cy="566420"/>
          </a:xfrm>
          <a:prstGeom prst="rect">
            <a:avLst/>
          </a:prstGeom>
          <a:solidFill>
            <a:schemeClr val="bg2"/>
          </a:soli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ltLang="en-US">
                <a:effectLst/>
                <a:latin typeface="+mn-lt"/>
                <a:cs typeface="+mn-lt"/>
              </a:rPr>
              <a:t>Save the plot</a:t>
            </a:r>
            <a:r>
              <a:rPr lang="en-US" altLang="en-GB">
                <a:effectLst/>
                <a:latin typeface="+mn-lt"/>
                <a:cs typeface="+mn-lt"/>
              </a:rPr>
              <a:t> </a:t>
            </a:r>
            <a:endParaRPr lang="en-US" altLang="en-GB">
              <a:effectLst/>
              <a:latin typeface="+mn-lt"/>
              <a:cs typeface="+mn-l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3"/>
          <p:cNvSpPr>
            <a:spLocks noGrp="1"/>
          </p:cNvSpPr>
          <p:nvPr/>
        </p:nvSpPr>
        <p:spPr>
          <a:xfrm>
            <a:off x="-12065" y="167005"/>
            <a:ext cx="12240895" cy="566420"/>
          </a:xfrm>
          <a:prstGeom prst="rect">
            <a:avLst/>
          </a:prstGeom>
          <a:solidFill>
            <a:schemeClr val="bg2"/>
          </a:soli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ltLang="en-US">
                <a:effectLst/>
                <a:latin typeface="+mn-lt"/>
                <a:cs typeface="+mn-lt"/>
              </a:rPr>
              <a:t>eBOOK</a:t>
            </a:r>
            <a:r>
              <a:rPr lang="en-US" altLang="en-GB">
                <a:effectLst/>
                <a:latin typeface="+mn-lt"/>
                <a:cs typeface="+mn-lt"/>
              </a:rPr>
              <a:t> </a:t>
            </a:r>
            <a:endParaRPr lang="en-US" altLang="en-GB">
              <a:effectLst/>
              <a:latin typeface="+mn-lt"/>
              <a:cs typeface="+mn-lt"/>
            </a:endParaRPr>
          </a:p>
        </p:txBody>
      </p:sp>
      <p:pic>
        <p:nvPicPr>
          <p:cNvPr id="4" name="Picture 3"/>
          <p:cNvPicPr>
            <a:picLocks noChangeAspect="1"/>
          </p:cNvPicPr>
          <p:nvPr/>
        </p:nvPicPr>
        <p:blipFill>
          <a:blip r:embed="rId1"/>
          <a:stretch>
            <a:fillRect/>
          </a:stretch>
        </p:blipFill>
        <p:spPr>
          <a:xfrm>
            <a:off x="348615" y="869950"/>
            <a:ext cx="4949190" cy="4556125"/>
          </a:xfrm>
          <a:prstGeom prst="rect">
            <a:avLst/>
          </a:prstGeom>
        </p:spPr>
      </p:pic>
      <p:sp>
        <p:nvSpPr>
          <p:cNvPr id="6" name="Text Box 5"/>
          <p:cNvSpPr txBox="1"/>
          <p:nvPr/>
        </p:nvSpPr>
        <p:spPr>
          <a:xfrm>
            <a:off x="977265" y="5666740"/>
            <a:ext cx="2540000" cy="368300"/>
          </a:xfrm>
          <a:prstGeom prst="rect">
            <a:avLst/>
          </a:prstGeom>
          <a:noFill/>
        </p:spPr>
        <p:txBody>
          <a:bodyPr wrap="square" rtlCol="0" anchor="t">
            <a:spAutoFit/>
          </a:bodyPr>
          <a:p>
            <a:pPr algn="ctr"/>
            <a:r>
              <a:rPr lang="en-US"/>
              <a:t>https://intro2r.com/</a:t>
            </a:r>
            <a:endParaRPr lang="en-US"/>
          </a:p>
        </p:txBody>
      </p:sp>
      <p:pic>
        <p:nvPicPr>
          <p:cNvPr id="7" name="Picture 6"/>
          <p:cNvPicPr>
            <a:picLocks noChangeAspect="1"/>
          </p:cNvPicPr>
          <p:nvPr/>
        </p:nvPicPr>
        <p:blipFill>
          <a:blip r:embed="rId2"/>
          <a:stretch>
            <a:fillRect/>
          </a:stretch>
        </p:blipFill>
        <p:spPr>
          <a:xfrm>
            <a:off x="5981065" y="1018540"/>
            <a:ext cx="5838190" cy="4258945"/>
          </a:xfrm>
          <a:prstGeom prst="rect">
            <a:avLst/>
          </a:prstGeom>
        </p:spPr>
      </p:pic>
      <p:sp>
        <p:nvSpPr>
          <p:cNvPr id="8" name="Text Box 7"/>
          <p:cNvSpPr txBox="1"/>
          <p:nvPr/>
        </p:nvSpPr>
        <p:spPr>
          <a:xfrm>
            <a:off x="7173595" y="5563235"/>
            <a:ext cx="4104640" cy="368300"/>
          </a:xfrm>
          <a:prstGeom prst="rect">
            <a:avLst/>
          </a:prstGeom>
          <a:noFill/>
        </p:spPr>
        <p:txBody>
          <a:bodyPr wrap="square" rtlCol="0" anchor="t">
            <a:spAutoFit/>
          </a:bodyPr>
          <a:p>
            <a:pPr algn="ctr"/>
            <a:r>
              <a:rPr lang="en-US"/>
              <a:t>https://ggplot2-book.org/</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3"/>
          <p:cNvSpPr>
            <a:spLocks noGrp="1"/>
          </p:cNvSpPr>
          <p:nvPr/>
        </p:nvSpPr>
        <p:spPr>
          <a:xfrm>
            <a:off x="-12065" y="167005"/>
            <a:ext cx="12240895" cy="566420"/>
          </a:xfrm>
          <a:prstGeom prst="rect">
            <a:avLst/>
          </a:prstGeom>
          <a:solidFill>
            <a:schemeClr val="bg2"/>
          </a:soli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ltLang="en-US">
                <a:effectLst/>
                <a:latin typeface="+mn-lt"/>
                <a:cs typeface="+mn-lt"/>
              </a:rPr>
              <a:t>Cheetsheet</a:t>
            </a:r>
            <a:r>
              <a:rPr lang="en-US" altLang="en-GB">
                <a:effectLst/>
                <a:latin typeface="+mn-lt"/>
                <a:cs typeface="+mn-lt"/>
              </a:rPr>
              <a:t> </a:t>
            </a:r>
            <a:endParaRPr lang="en-US" altLang="en-GB">
              <a:effectLst/>
              <a:latin typeface="+mn-lt"/>
              <a:cs typeface="+mn-lt"/>
            </a:endParaRPr>
          </a:p>
        </p:txBody>
      </p:sp>
      <p:pic>
        <p:nvPicPr>
          <p:cNvPr id="4" name="Picture 3"/>
          <p:cNvPicPr>
            <a:picLocks noChangeAspect="1"/>
          </p:cNvPicPr>
          <p:nvPr/>
        </p:nvPicPr>
        <p:blipFill>
          <a:blip r:embed="rId1"/>
          <a:stretch>
            <a:fillRect/>
          </a:stretch>
        </p:blipFill>
        <p:spPr>
          <a:xfrm>
            <a:off x="189865" y="1590040"/>
            <a:ext cx="5561965" cy="3891915"/>
          </a:xfrm>
          <a:prstGeom prst="rect">
            <a:avLst/>
          </a:prstGeom>
        </p:spPr>
      </p:pic>
      <p:sp>
        <p:nvSpPr>
          <p:cNvPr id="6" name="Text Box 5"/>
          <p:cNvSpPr txBox="1"/>
          <p:nvPr/>
        </p:nvSpPr>
        <p:spPr>
          <a:xfrm>
            <a:off x="190500" y="5598160"/>
            <a:ext cx="5561330" cy="245110"/>
          </a:xfrm>
          <a:prstGeom prst="rect">
            <a:avLst/>
          </a:prstGeom>
          <a:noFill/>
        </p:spPr>
        <p:txBody>
          <a:bodyPr wrap="square" rtlCol="0" anchor="t">
            <a:spAutoFit/>
          </a:bodyPr>
          <a:p>
            <a:r>
              <a:rPr lang="en-US" sz="1000"/>
              <a:t>https://images.datacamp.com/image/upload/v1654763044/Marketing/Blog/R_Cheat_Sheet.pdf</a:t>
            </a:r>
            <a:endParaRPr lang="en-US" sz="1000"/>
          </a:p>
        </p:txBody>
      </p:sp>
      <p:sp>
        <p:nvSpPr>
          <p:cNvPr id="7" name="Text Box 6"/>
          <p:cNvSpPr txBox="1"/>
          <p:nvPr/>
        </p:nvSpPr>
        <p:spPr>
          <a:xfrm>
            <a:off x="190500" y="1087755"/>
            <a:ext cx="5561330" cy="368300"/>
          </a:xfrm>
          <a:prstGeom prst="rect">
            <a:avLst/>
          </a:prstGeom>
          <a:noFill/>
        </p:spPr>
        <p:txBody>
          <a:bodyPr wrap="square" rtlCol="0" anchor="t">
            <a:spAutoFit/>
          </a:bodyPr>
          <a:p>
            <a:pPr algn="ctr"/>
            <a:r>
              <a:rPr lang="en-US" altLang="en-US">
                <a:effectLst/>
                <a:cs typeface="+mn-lt"/>
                <a:sym typeface="+mn-ea"/>
              </a:rPr>
              <a:t>Cheetsheet for R</a:t>
            </a:r>
            <a:endParaRPr lang="en-US" altLang="en-US">
              <a:effectLst/>
              <a:cs typeface="+mn-lt"/>
              <a:sym typeface="+mn-ea"/>
            </a:endParaRPr>
          </a:p>
        </p:txBody>
      </p:sp>
      <p:sp>
        <p:nvSpPr>
          <p:cNvPr id="8" name="Text Box 7"/>
          <p:cNvSpPr txBox="1"/>
          <p:nvPr/>
        </p:nvSpPr>
        <p:spPr>
          <a:xfrm>
            <a:off x="6303010" y="1087755"/>
            <a:ext cx="5561330" cy="368300"/>
          </a:xfrm>
          <a:prstGeom prst="rect">
            <a:avLst/>
          </a:prstGeom>
          <a:noFill/>
        </p:spPr>
        <p:txBody>
          <a:bodyPr wrap="square" rtlCol="0" anchor="t">
            <a:spAutoFit/>
          </a:bodyPr>
          <a:p>
            <a:pPr algn="ctr"/>
            <a:r>
              <a:rPr lang="en-US" altLang="en-US">
                <a:effectLst/>
                <a:cs typeface="+mn-lt"/>
                <a:sym typeface="+mn-ea"/>
              </a:rPr>
              <a:t>Cheetsheet for ggplot2</a:t>
            </a:r>
            <a:endParaRPr lang="en-US" altLang="en-US">
              <a:effectLst/>
              <a:cs typeface="+mn-lt"/>
              <a:sym typeface="+mn-ea"/>
            </a:endParaRPr>
          </a:p>
        </p:txBody>
      </p:sp>
      <p:sp>
        <p:nvSpPr>
          <p:cNvPr id="9" name="Text Box 8"/>
          <p:cNvSpPr txBox="1"/>
          <p:nvPr/>
        </p:nvSpPr>
        <p:spPr>
          <a:xfrm>
            <a:off x="6507480" y="5598160"/>
            <a:ext cx="5721350" cy="245110"/>
          </a:xfrm>
          <a:prstGeom prst="rect">
            <a:avLst/>
          </a:prstGeom>
          <a:noFill/>
        </p:spPr>
        <p:txBody>
          <a:bodyPr wrap="square" rtlCol="0" anchor="t">
            <a:spAutoFit/>
          </a:bodyPr>
          <a:p>
            <a:r>
              <a:rPr lang="en-US" sz="1000"/>
              <a:t>https://www.maths.usyd.edu.au/u/UG/SM/STAT3022/r/current/Misc/data-visualization-2.1.pdf</a:t>
            </a:r>
            <a:endParaRPr lang="en-US" sz="1000"/>
          </a:p>
        </p:txBody>
      </p:sp>
      <p:pic>
        <p:nvPicPr>
          <p:cNvPr id="10" name="Picture 9"/>
          <p:cNvPicPr>
            <a:picLocks noChangeAspect="1"/>
          </p:cNvPicPr>
          <p:nvPr/>
        </p:nvPicPr>
        <p:blipFill>
          <a:blip r:embed="rId2"/>
          <a:stretch>
            <a:fillRect/>
          </a:stretch>
        </p:blipFill>
        <p:spPr>
          <a:xfrm>
            <a:off x="6482715" y="1456055"/>
            <a:ext cx="5381625" cy="411734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320040" y="-289560"/>
            <a:ext cx="12451080" cy="79121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732155" y="2029460"/>
            <a:ext cx="10515600" cy="3943350"/>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1"/>
          <p:cNvSpPr>
            <a:spLocks noGrp="1"/>
          </p:cNvSpPr>
          <p:nvPr/>
        </p:nvSpPr>
        <p:spPr>
          <a:xfrm>
            <a:off x="5715" y="3053715"/>
            <a:ext cx="12158980" cy="566420"/>
          </a:xfrm>
          <a:prstGeom prst="rect">
            <a:avLst/>
          </a:prstGeom>
          <a:gradFill>
            <a:gsLst>
              <a:gs pos="0">
                <a:schemeClr val="accent1">
                  <a:lumMod val="5000"/>
                  <a:lumOff val="95000"/>
                </a:schemeClr>
              </a:gs>
              <a:gs pos="100000">
                <a:schemeClr val="accent6"/>
              </a:gs>
            </a:gsLst>
            <a:path path="rect">
              <a:fillToRect l="50000" t="50000" r="50000" b="50000"/>
            </a:path>
            <a:tileRect/>
          </a:gra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ltLang="en-GB">
                <a:effectLst/>
                <a:latin typeface="+mn-lt"/>
                <a:cs typeface="+mn-lt"/>
                <a:sym typeface="+mn-ea"/>
              </a:rPr>
              <a:t>DATA </a:t>
            </a:r>
            <a:r>
              <a:rPr lang="en-US" altLang="en-US">
                <a:effectLst/>
                <a:latin typeface="+mn-lt"/>
                <a:cs typeface="+mn-lt"/>
                <a:sym typeface="+mn-ea"/>
              </a:rPr>
              <a:t>TYPES</a:t>
            </a:r>
            <a:r>
              <a:rPr lang="en-US" altLang="en-GB">
                <a:effectLst/>
                <a:latin typeface="+mn-lt"/>
                <a:cs typeface="+mn-lt"/>
                <a:sym typeface="+mn-ea"/>
              </a:rPr>
              <a:t> IN R</a:t>
            </a:r>
            <a:endParaRPr lang="en-US" altLang="en-GB">
              <a:effectLst/>
              <a:latin typeface="+mn-lt"/>
              <a:cs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nvSpPr>
        <p:spPr>
          <a:xfrm>
            <a:off x="-12065" y="167005"/>
            <a:ext cx="12240895" cy="566420"/>
          </a:xfrm>
          <a:prstGeom prst="rect">
            <a:avLst/>
          </a:prstGeom>
          <a:solidFill>
            <a:schemeClr val="bg2"/>
          </a:soli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ltLang="en-GB">
                <a:effectLst/>
                <a:latin typeface="+mn-lt"/>
                <a:cs typeface="+mn-lt"/>
              </a:rPr>
              <a:t>DATA </a:t>
            </a:r>
            <a:r>
              <a:rPr lang="en-US" altLang="en-US">
                <a:effectLst/>
                <a:latin typeface="+mn-lt"/>
                <a:cs typeface="+mn-lt"/>
              </a:rPr>
              <a:t>TYPES</a:t>
            </a:r>
            <a:r>
              <a:rPr lang="en-US" altLang="en-GB">
                <a:effectLst/>
                <a:latin typeface="+mn-lt"/>
                <a:cs typeface="+mn-lt"/>
              </a:rPr>
              <a:t> IN R </a:t>
            </a:r>
            <a:endParaRPr lang="en-US" altLang="en-GB">
              <a:effectLst/>
              <a:latin typeface="+mn-lt"/>
              <a:cs typeface="+mn-lt"/>
            </a:endParaRPr>
          </a:p>
        </p:txBody>
      </p:sp>
      <p:pic>
        <p:nvPicPr>
          <p:cNvPr id="6" name="Picture 5"/>
          <p:cNvPicPr>
            <a:picLocks noChangeAspect="1"/>
          </p:cNvPicPr>
          <p:nvPr/>
        </p:nvPicPr>
        <p:blipFill>
          <a:blip r:embed="rId1"/>
          <a:stretch>
            <a:fillRect/>
          </a:stretch>
        </p:blipFill>
        <p:spPr>
          <a:xfrm>
            <a:off x="3161030" y="856615"/>
            <a:ext cx="5706110" cy="5741035"/>
          </a:xfrm>
          <a:prstGeom prst="rect">
            <a:avLst/>
          </a:prstGeom>
        </p:spPr>
      </p:pic>
      <p:sp>
        <p:nvSpPr>
          <p:cNvPr id="7" name="Text Box 6"/>
          <p:cNvSpPr txBox="1"/>
          <p:nvPr/>
        </p:nvSpPr>
        <p:spPr>
          <a:xfrm>
            <a:off x="3249930" y="6447790"/>
            <a:ext cx="8978900" cy="337185"/>
          </a:xfrm>
          <a:prstGeom prst="rect">
            <a:avLst/>
          </a:prstGeom>
          <a:noFill/>
        </p:spPr>
        <p:txBody>
          <a:bodyPr wrap="square" rtlCol="0" anchor="t">
            <a:spAutoFit/>
          </a:bodyPr>
          <a:p>
            <a:pPr algn="r"/>
            <a:r>
              <a:rPr lang="en-GB" altLang="en-US" sz="1600"/>
              <a:t>https://www.edureka.co/blog/r-programming-language</a:t>
            </a:r>
            <a:endParaRPr lang="en-GB" altLang="en-US"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5078730" y="1132205"/>
            <a:ext cx="7237730" cy="4218305"/>
          </a:xfrm>
          <a:prstGeom prst="rect">
            <a:avLst/>
          </a:prstGeom>
        </p:spPr>
      </p:pic>
      <p:sp>
        <p:nvSpPr>
          <p:cNvPr id="5" name="Title 3"/>
          <p:cNvSpPr>
            <a:spLocks noGrp="1"/>
          </p:cNvSpPr>
          <p:nvPr/>
        </p:nvSpPr>
        <p:spPr>
          <a:xfrm>
            <a:off x="-12065" y="167005"/>
            <a:ext cx="12240895" cy="566420"/>
          </a:xfrm>
          <a:prstGeom prst="rect">
            <a:avLst/>
          </a:prstGeom>
          <a:solidFill>
            <a:schemeClr val="bg2"/>
          </a:soli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ltLang="en-US">
                <a:effectLst/>
                <a:latin typeface="+mn-lt"/>
                <a:cs typeface="+mn-lt"/>
              </a:rPr>
              <a:t>What is Coercion in R?</a:t>
            </a:r>
            <a:r>
              <a:rPr lang="en-US" altLang="en-GB">
                <a:effectLst/>
                <a:latin typeface="+mn-lt"/>
                <a:cs typeface="+mn-lt"/>
              </a:rPr>
              <a:t>  </a:t>
            </a:r>
            <a:endParaRPr lang="en-US" altLang="en-GB">
              <a:effectLst/>
              <a:latin typeface="+mn-lt"/>
              <a:cs typeface="+mn-lt"/>
            </a:endParaRPr>
          </a:p>
        </p:txBody>
      </p:sp>
      <p:sp>
        <p:nvSpPr>
          <p:cNvPr id="6" name="Text Box 5"/>
          <p:cNvSpPr txBox="1"/>
          <p:nvPr/>
        </p:nvSpPr>
        <p:spPr>
          <a:xfrm>
            <a:off x="3624580" y="6447790"/>
            <a:ext cx="8604250" cy="368300"/>
          </a:xfrm>
          <a:prstGeom prst="rect">
            <a:avLst/>
          </a:prstGeom>
          <a:noFill/>
        </p:spPr>
        <p:txBody>
          <a:bodyPr wrap="square" rtlCol="0" anchor="t">
            <a:spAutoFit/>
          </a:bodyPr>
          <a:p>
            <a:pPr algn="r"/>
            <a:r>
              <a:rPr lang="en-GB" altLang="en-US"/>
              <a:t>https://www.zigya.com/blog/what-is-coercion-in-r/</a:t>
            </a:r>
            <a:endParaRPr lang="en-GB" altLang="en-US"/>
          </a:p>
        </p:txBody>
      </p:sp>
      <p:pic>
        <p:nvPicPr>
          <p:cNvPr id="7" name="Picture 6"/>
          <p:cNvPicPr>
            <a:picLocks noChangeAspect="1"/>
          </p:cNvPicPr>
          <p:nvPr/>
        </p:nvPicPr>
        <p:blipFill>
          <a:blip r:embed="rId2"/>
          <a:stretch>
            <a:fillRect/>
          </a:stretch>
        </p:blipFill>
        <p:spPr>
          <a:xfrm>
            <a:off x="127635" y="1848485"/>
            <a:ext cx="5820410" cy="22771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1863725" y="1130300"/>
            <a:ext cx="8926195" cy="5130800"/>
          </a:xfrm>
          <a:prstGeom prst="rect">
            <a:avLst/>
          </a:prstGeom>
        </p:spPr>
      </p:pic>
      <p:sp>
        <p:nvSpPr>
          <p:cNvPr id="7" name="Title 3"/>
          <p:cNvSpPr>
            <a:spLocks noGrp="1"/>
          </p:cNvSpPr>
          <p:nvPr/>
        </p:nvSpPr>
        <p:spPr>
          <a:xfrm>
            <a:off x="-3810" y="167005"/>
            <a:ext cx="12240895" cy="566420"/>
          </a:xfrm>
          <a:prstGeom prst="rect">
            <a:avLst/>
          </a:prstGeom>
          <a:solidFill>
            <a:schemeClr val="bg2"/>
          </a:soli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ltLang="en-US">
                <a:effectLst/>
                <a:latin typeface="+mn-lt"/>
                <a:cs typeface="+mn-lt"/>
              </a:rPr>
              <a:t>Caculation and Comparison in R </a:t>
            </a:r>
            <a:r>
              <a:rPr lang="en-US" altLang="en-GB">
                <a:effectLst/>
                <a:latin typeface="+mn-lt"/>
                <a:cs typeface="+mn-lt"/>
              </a:rPr>
              <a:t>  </a:t>
            </a:r>
            <a:endParaRPr lang="en-US" altLang="en-GB">
              <a:effectLst/>
              <a:latin typeface="+mn-lt"/>
              <a:cs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1"/>
          <p:cNvSpPr>
            <a:spLocks noGrp="1"/>
          </p:cNvSpPr>
          <p:nvPr/>
        </p:nvSpPr>
        <p:spPr>
          <a:xfrm>
            <a:off x="5715" y="3053715"/>
            <a:ext cx="12158980" cy="566420"/>
          </a:xfrm>
          <a:prstGeom prst="rect">
            <a:avLst/>
          </a:prstGeom>
          <a:gradFill>
            <a:gsLst>
              <a:gs pos="0">
                <a:schemeClr val="accent1">
                  <a:lumMod val="5000"/>
                  <a:lumOff val="95000"/>
                </a:schemeClr>
              </a:gs>
              <a:gs pos="100000">
                <a:schemeClr val="accent6"/>
              </a:gs>
            </a:gsLst>
            <a:path path="rect">
              <a:fillToRect l="50000" t="50000" r="50000" b="50000"/>
            </a:path>
            <a:tileRect/>
          </a:gra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ltLang="en-GB">
                <a:effectLst/>
                <a:latin typeface="+mn-lt"/>
                <a:cs typeface="+mn-lt"/>
                <a:sym typeface="+mn-ea"/>
              </a:rPr>
              <a:t>DATA </a:t>
            </a:r>
            <a:r>
              <a:rPr lang="en-US" altLang="en-US">
                <a:effectLst/>
                <a:latin typeface="+mn-lt"/>
                <a:cs typeface="+mn-lt"/>
                <a:sym typeface="+mn-ea"/>
              </a:rPr>
              <a:t>STRUCTURES</a:t>
            </a:r>
            <a:r>
              <a:rPr lang="en-US" altLang="en-GB">
                <a:effectLst/>
                <a:latin typeface="+mn-lt"/>
                <a:cs typeface="+mn-lt"/>
                <a:sym typeface="+mn-ea"/>
              </a:rPr>
              <a:t> IN R</a:t>
            </a:r>
            <a:endParaRPr lang="en-US" altLang="en-GB">
              <a:effectLst/>
              <a:latin typeface="+mn-lt"/>
              <a:cs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nvSpPr>
        <p:spPr>
          <a:xfrm>
            <a:off x="-12065" y="167005"/>
            <a:ext cx="12240895" cy="566420"/>
          </a:xfrm>
          <a:prstGeom prst="rect">
            <a:avLst/>
          </a:prstGeom>
          <a:solidFill>
            <a:schemeClr val="bg2"/>
          </a:solidFill>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ltLang="en-GB">
                <a:effectLst/>
                <a:latin typeface="+mn-lt"/>
                <a:cs typeface="+mn-lt"/>
              </a:rPr>
              <a:t>DATA </a:t>
            </a:r>
            <a:r>
              <a:rPr lang="en-US" altLang="en-US">
                <a:effectLst/>
                <a:latin typeface="+mn-lt"/>
                <a:cs typeface="+mn-lt"/>
              </a:rPr>
              <a:t>STRUCTURES</a:t>
            </a:r>
            <a:r>
              <a:rPr lang="en-US" altLang="en-GB">
                <a:effectLst/>
                <a:latin typeface="+mn-lt"/>
                <a:cs typeface="+mn-lt"/>
              </a:rPr>
              <a:t> IN R </a:t>
            </a:r>
            <a:endParaRPr lang="en-US" altLang="en-GB">
              <a:effectLst/>
              <a:latin typeface="+mn-lt"/>
              <a:cs typeface="+mn-lt"/>
            </a:endParaRPr>
          </a:p>
        </p:txBody>
      </p:sp>
      <p:pic>
        <p:nvPicPr>
          <p:cNvPr id="5" name="Picture 4"/>
          <p:cNvPicPr>
            <a:picLocks noChangeAspect="1"/>
          </p:cNvPicPr>
          <p:nvPr/>
        </p:nvPicPr>
        <p:blipFill>
          <a:blip r:embed="rId1"/>
          <a:stretch>
            <a:fillRect/>
          </a:stretch>
        </p:blipFill>
        <p:spPr>
          <a:xfrm>
            <a:off x="358140" y="2009775"/>
            <a:ext cx="4114800" cy="3810000"/>
          </a:xfrm>
          <a:prstGeom prst="rect">
            <a:avLst/>
          </a:prstGeom>
        </p:spPr>
      </p:pic>
      <p:sp>
        <p:nvSpPr>
          <p:cNvPr id="6" name="Text Box 5"/>
          <p:cNvSpPr txBox="1"/>
          <p:nvPr/>
        </p:nvSpPr>
        <p:spPr>
          <a:xfrm>
            <a:off x="680085" y="1426210"/>
            <a:ext cx="2966720" cy="460375"/>
          </a:xfrm>
          <a:prstGeom prst="rect">
            <a:avLst/>
          </a:prstGeom>
          <a:gradFill>
            <a:gsLst>
              <a:gs pos="0">
                <a:schemeClr val="accent1">
                  <a:lumMod val="5000"/>
                  <a:lumOff val="95000"/>
                </a:schemeClr>
              </a:gs>
              <a:gs pos="100000">
                <a:schemeClr val="accent6">
                  <a:lumMod val="60000"/>
                  <a:lumOff val="40000"/>
                </a:schemeClr>
              </a:gs>
            </a:gsLst>
            <a:path path="rect">
              <a:fillToRect l="50000" t="50000" r="50000" b="50000"/>
            </a:path>
            <a:tileRect/>
          </a:gradFill>
        </p:spPr>
        <p:txBody>
          <a:bodyPr wrap="square" rtlCol="0" anchor="t">
            <a:spAutoFit/>
          </a:bodyPr>
          <a:p>
            <a:r>
              <a:rPr lang="en-GB" altLang="en-US" sz="2400"/>
              <a:t> Scalars and vectors</a:t>
            </a:r>
            <a:endParaRPr lang="en-GB" altLang="en-US" sz="2400"/>
          </a:p>
        </p:txBody>
      </p:sp>
      <p:pic>
        <p:nvPicPr>
          <p:cNvPr id="7" name="Picture 6"/>
          <p:cNvPicPr>
            <a:picLocks noChangeAspect="1"/>
          </p:cNvPicPr>
          <p:nvPr/>
        </p:nvPicPr>
        <p:blipFill>
          <a:blip r:embed="rId2"/>
          <a:stretch>
            <a:fillRect/>
          </a:stretch>
        </p:blipFill>
        <p:spPr>
          <a:xfrm>
            <a:off x="6586220" y="2081530"/>
            <a:ext cx="5120005" cy="3151505"/>
          </a:xfrm>
          <a:prstGeom prst="rect">
            <a:avLst/>
          </a:prstGeom>
        </p:spPr>
      </p:pic>
      <p:sp>
        <p:nvSpPr>
          <p:cNvPr id="8" name="Text Box 7"/>
          <p:cNvSpPr txBox="1"/>
          <p:nvPr/>
        </p:nvSpPr>
        <p:spPr>
          <a:xfrm>
            <a:off x="7788910" y="1426210"/>
            <a:ext cx="2966720" cy="460375"/>
          </a:xfrm>
          <a:prstGeom prst="rect">
            <a:avLst/>
          </a:prstGeom>
          <a:gradFill>
            <a:gsLst>
              <a:gs pos="0">
                <a:schemeClr val="accent1">
                  <a:lumMod val="5000"/>
                  <a:lumOff val="95000"/>
                </a:schemeClr>
              </a:gs>
              <a:gs pos="100000">
                <a:schemeClr val="accent6">
                  <a:lumMod val="60000"/>
                  <a:lumOff val="40000"/>
                </a:schemeClr>
              </a:gs>
            </a:gsLst>
            <a:path path="rect">
              <a:fillToRect l="50000" t="50000" r="50000" b="50000"/>
            </a:path>
            <a:tileRect/>
          </a:gradFill>
        </p:spPr>
        <p:txBody>
          <a:bodyPr wrap="square" rtlCol="0" anchor="t">
            <a:spAutoFit/>
          </a:bodyPr>
          <a:p>
            <a:r>
              <a:rPr lang="en-GB" altLang="en-US" sz="2400"/>
              <a:t> Matrices and arrays</a:t>
            </a:r>
            <a:endParaRPr lang="en-GB" altLang="en-US" sz="24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7076</Words>
  <Application>WPS Presentation</Application>
  <PresentationFormat>宽屏</PresentationFormat>
  <Paragraphs>309</Paragraphs>
  <Slides>38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38</vt:i4>
      </vt:variant>
    </vt:vector>
  </HeadingPairs>
  <TitlesOfParts>
    <vt:vector size="47" baseType="lpstr">
      <vt:lpstr>Arial</vt:lpstr>
      <vt:lpstr>SimSun</vt:lpstr>
      <vt:lpstr>Wingdings</vt:lpstr>
      <vt:lpstr>Arial Black</vt:lpstr>
      <vt:lpstr>微软雅黑</vt:lpstr>
      <vt:lpstr>Arial Unicode MS</vt:lpstr>
      <vt:lpstr>宋体</vt:lpstr>
      <vt:lpstr>Times New Roman</vt:lpstr>
      <vt:lpstr>Office Theme</vt:lpstr>
      <vt:lpstr>DATA VISUALIZATION IN R </vt:lpstr>
      <vt:lpstr> </vt:lpstr>
      <vt:lpstr> DIFERENT R OBJECTS</vt:lpstr>
      <vt:lpstr>PowerPoint 演示文稿</vt:lpstr>
      <vt:lpstr>PowerPoint 演示文稿</vt:lpstr>
      <vt:lpstr>PowerPoint 演示文稿</vt:lpstr>
      <vt:lpstr>PowerPoint 演示文稿</vt:lpstr>
      <vt:lpstr>PowerPoint 演示文稿</vt:lpstr>
      <vt:lpstr>PowerPoint 演示文稿</vt:lpstr>
      <vt:lpstr>DATA STRUCTURES IN R </vt:lpstr>
      <vt:lpstr>PowerPoint 演示文稿</vt:lpstr>
      <vt:lpstr>PowerPoint 演示文稿</vt:lpstr>
      <vt:lpstr>READ SINGLE FILE IN R </vt:lpstr>
      <vt:lpstr>install.packages(“data.table”) library(data.table)</vt:lpstr>
      <vt:lpstr>do.call ()</vt:lpstr>
      <vt:lpstr>PowerPoint 演示文稿</vt:lpstr>
      <vt:lpstr>PowerPoint 演示文稿</vt:lpstr>
      <vt:lpstr>EXPORT DATA IN 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hoangnguyen</dc:creator>
  <cp:lastModifiedBy>hoangnguyen</cp:lastModifiedBy>
  <cp:revision>42</cp:revision>
  <dcterms:created xsi:type="dcterms:W3CDTF">2023-07-28T16:28:38Z</dcterms:created>
  <dcterms:modified xsi:type="dcterms:W3CDTF">2023-07-28T16:28:38Z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2057-11.1.0.9505</vt:lpwstr>
  </property>
</Properties>
</file>